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  <p:sldMasterId id="2147483711" r:id="rId8"/>
  </p:sldMasterIdLst>
  <p:notesMasterIdLst>
    <p:notesMasterId r:id="rId176"/>
  </p:notesMasterIdLst>
  <p:handoutMasterIdLst>
    <p:handoutMasterId r:id="rId177"/>
  </p:handoutMasterIdLst>
  <p:sldIdLst>
    <p:sldId id="462" r:id="rId9"/>
    <p:sldId id="463" r:id="rId10"/>
    <p:sldId id="467" r:id="rId11"/>
    <p:sldId id="642" r:id="rId12"/>
    <p:sldId id="643" r:id="rId13"/>
    <p:sldId id="644" r:id="rId14"/>
    <p:sldId id="451" r:id="rId15"/>
    <p:sldId id="645" r:id="rId16"/>
    <p:sldId id="472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801" r:id="rId34"/>
    <p:sldId id="663" r:id="rId35"/>
    <p:sldId id="662" r:id="rId36"/>
    <p:sldId id="664" r:id="rId37"/>
    <p:sldId id="665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73" r:id="rId46"/>
    <p:sldId id="674" r:id="rId47"/>
    <p:sldId id="675" r:id="rId48"/>
    <p:sldId id="676" r:id="rId49"/>
    <p:sldId id="677" r:id="rId50"/>
    <p:sldId id="678" r:id="rId51"/>
    <p:sldId id="679" r:id="rId52"/>
    <p:sldId id="680" r:id="rId53"/>
    <p:sldId id="681" r:id="rId54"/>
    <p:sldId id="682" r:id="rId55"/>
    <p:sldId id="684" r:id="rId56"/>
    <p:sldId id="685" r:id="rId57"/>
    <p:sldId id="802" r:id="rId58"/>
    <p:sldId id="686" r:id="rId59"/>
    <p:sldId id="683" r:id="rId60"/>
    <p:sldId id="687" r:id="rId61"/>
    <p:sldId id="688" r:id="rId62"/>
    <p:sldId id="689" r:id="rId63"/>
    <p:sldId id="690" r:id="rId64"/>
    <p:sldId id="691" r:id="rId65"/>
    <p:sldId id="692" r:id="rId66"/>
    <p:sldId id="693" r:id="rId67"/>
    <p:sldId id="694" r:id="rId68"/>
    <p:sldId id="695" r:id="rId69"/>
    <p:sldId id="696" r:id="rId70"/>
    <p:sldId id="697" r:id="rId71"/>
    <p:sldId id="698" r:id="rId72"/>
    <p:sldId id="699" r:id="rId73"/>
    <p:sldId id="700" r:id="rId74"/>
    <p:sldId id="701" r:id="rId75"/>
    <p:sldId id="702" r:id="rId76"/>
    <p:sldId id="703" r:id="rId77"/>
    <p:sldId id="704" r:id="rId78"/>
    <p:sldId id="705" r:id="rId79"/>
    <p:sldId id="706" r:id="rId80"/>
    <p:sldId id="707" r:id="rId81"/>
    <p:sldId id="708" r:id="rId82"/>
    <p:sldId id="709" r:id="rId83"/>
    <p:sldId id="710" r:id="rId84"/>
    <p:sldId id="711" r:id="rId85"/>
    <p:sldId id="712" r:id="rId86"/>
    <p:sldId id="713" r:id="rId87"/>
    <p:sldId id="714" r:id="rId88"/>
    <p:sldId id="716" r:id="rId89"/>
    <p:sldId id="717" r:id="rId90"/>
    <p:sldId id="803" r:id="rId91"/>
    <p:sldId id="718" r:id="rId92"/>
    <p:sldId id="720" r:id="rId93"/>
    <p:sldId id="721" r:id="rId94"/>
    <p:sldId id="722" r:id="rId95"/>
    <p:sldId id="723" r:id="rId96"/>
    <p:sldId id="724" r:id="rId97"/>
    <p:sldId id="725" r:id="rId98"/>
    <p:sldId id="726" r:id="rId99"/>
    <p:sldId id="727" r:id="rId100"/>
    <p:sldId id="728" r:id="rId101"/>
    <p:sldId id="729" r:id="rId102"/>
    <p:sldId id="730" r:id="rId103"/>
    <p:sldId id="731" r:id="rId104"/>
    <p:sldId id="732" r:id="rId105"/>
    <p:sldId id="733" r:id="rId106"/>
    <p:sldId id="734" r:id="rId107"/>
    <p:sldId id="735" r:id="rId108"/>
    <p:sldId id="736" r:id="rId109"/>
    <p:sldId id="737" r:id="rId110"/>
    <p:sldId id="738" r:id="rId111"/>
    <p:sldId id="739" r:id="rId112"/>
    <p:sldId id="740" r:id="rId113"/>
    <p:sldId id="741" r:id="rId114"/>
    <p:sldId id="742" r:id="rId115"/>
    <p:sldId id="743" r:id="rId116"/>
    <p:sldId id="744" r:id="rId117"/>
    <p:sldId id="745" r:id="rId118"/>
    <p:sldId id="746" r:id="rId119"/>
    <p:sldId id="747" r:id="rId120"/>
    <p:sldId id="748" r:id="rId121"/>
    <p:sldId id="749" r:id="rId122"/>
    <p:sldId id="750" r:id="rId123"/>
    <p:sldId id="751" r:id="rId124"/>
    <p:sldId id="752" r:id="rId125"/>
    <p:sldId id="753" r:id="rId126"/>
    <p:sldId id="754" r:id="rId127"/>
    <p:sldId id="755" r:id="rId128"/>
    <p:sldId id="756" r:id="rId129"/>
    <p:sldId id="757" r:id="rId130"/>
    <p:sldId id="758" r:id="rId131"/>
    <p:sldId id="759" r:id="rId132"/>
    <p:sldId id="760" r:id="rId133"/>
    <p:sldId id="761" r:id="rId134"/>
    <p:sldId id="762" r:id="rId135"/>
    <p:sldId id="763" r:id="rId136"/>
    <p:sldId id="764" r:id="rId137"/>
    <p:sldId id="765" r:id="rId138"/>
    <p:sldId id="766" r:id="rId139"/>
    <p:sldId id="767" r:id="rId140"/>
    <p:sldId id="768" r:id="rId141"/>
    <p:sldId id="769" r:id="rId142"/>
    <p:sldId id="770" r:id="rId143"/>
    <p:sldId id="771" r:id="rId144"/>
    <p:sldId id="772" r:id="rId145"/>
    <p:sldId id="773" r:id="rId146"/>
    <p:sldId id="774" r:id="rId147"/>
    <p:sldId id="775" r:id="rId148"/>
    <p:sldId id="776" r:id="rId149"/>
    <p:sldId id="777" r:id="rId150"/>
    <p:sldId id="778" r:id="rId151"/>
    <p:sldId id="779" r:id="rId152"/>
    <p:sldId id="780" r:id="rId153"/>
    <p:sldId id="781" r:id="rId154"/>
    <p:sldId id="782" r:id="rId155"/>
    <p:sldId id="783" r:id="rId156"/>
    <p:sldId id="784" r:id="rId157"/>
    <p:sldId id="785" r:id="rId158"/>
    <p:sldId id="786" r:id="rId159"/>
    <p:sldId id="787" r:id="rId160"/>
    <p:sldId id="788" r:id="rId161"/>
    <p:sldId id="804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5" r:id="rId1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tao li" initials="fl" lastIdx="1" clrIdx="0">
    <p:extLst>
      <p:ext uri="{19B8F6BF-5375-455C-9EA6-DF929625EA0E}">
        <p15:presenceInfo xmlns:p15="http://schemas.microsoft.com/office/powerpoint/2012/main" userId="75f3079d8fd93e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49504F"/>
    <a:srgbClr val="AD2B26"/>
    <a:srgbClr val="B70006"/>
    <a:srgbClr val="919191"/>
    <a:srgbClr val="333333"/>
    <a:srgbClr val="FFFFFF"/>
    <a:srgbClr val="B60206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5306" autoAdjust="0"/>
  </p:normalViewPr>
  <p:slideViewPr>
    <p:cSldViewPr snapToGrid="0">
      <p:cViewPr varScale="1">
        <p:scale>
          <a:sx n="96" d="100"/>
          <a:sy n="96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81" Type="http://schemas.openxmlformats.org/officeDocument/2006/relationships/theme" Target="theme/theme1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tableStyles" Target="tableStyle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77" Type="http://schemas.openxmlformats.org/officeDocument/2006/relationships/handoutMaster" Target="handoutMasters/handoutMaster1.xml"/><Relationship Id="rId172" Type="http://schemas.openxmlformats.org/officeDocument/2006/relationships/slide" Target="slides/slide16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commentAuthors" Target="commentAuthor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79" Type="http://schemas.openxmlformats.org/officeDocument/2006/relationships/presProps" Target="presProps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80" Type="http://schemas.openxmlformats.org/officeDocument/2006/relationships/viewProps" Target="viewProps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2022/7/3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2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302440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98366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65371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85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44047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3353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3805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441111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299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857348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75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33742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98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15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  <p:sldLayoutId id="21474837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entaho/fil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</a:t>
            </a:r>
            <a:r>
              <a:rPr kumimoji="1" lang="en-US" altLang="zh-CN" dirty="0"/>
              <a:t>ETL</a:t>
            </a:r>
            <a:r>
              <a:rPr kumimoji="1" lang="zh-CN" altLang="en-US" dirty="0"/>
              <a:t>平台</a:t>
            </a:r>
            <a:r>
              <a:rPr kumimoji="1" lang="en-US" altLang="zh-CN" dirty="0"/>
              <a:t>—Kettle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F4CE1-8CC5-4E67-B462-2E7DBB906F77}"/>
              </a:ext>
            </a:extLst>
          </p:cNvPr>
          <p:cNvSpPr txBox="1"/>
          <p:nvPr/>
        </p:nvSpPr>
        <p:spPr>
          <a:xfrm>
            <a:off x="844952" y="188491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找到资料</a:t>
            </a:r>
            <a:r>
              <a:rPr lang="en-US" altLang="zh-CN"/>
              <a:t>/</a:t>
            </a:r>
            <a:r>
              <a:rPr lang="zh-CN" altLang="en-US"/>
              <a:t>安装包中的</a:t>
            </a:r>
            <a:r>
              <a:rPr lang="en-US" altLang="zh-CN"/>
              <a:t>jdk</a:t>
            </a:r>
            <a:r>
              <a:rPr lang="zh-CN" altLang="en-US"/>
              <a:t>软件安装包，双击打开。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EAFCB65-D13F-4104-BCE4-FF244A190E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4455" y="2575610"/>
            <a:ext cx="857121" cy="79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09E9B13-E5BC-4B07-AF1C-4FDB43A39018}"/>
              </a:ext>
            </a:extLst>
          </p:cNvPr>
          <p:cNvSpPr txBox="1"/>
          <p:nvPr/>
        </p:nvSpPr>
        <p:spPr>
          <a:xfrm>
            <a:off x="844952" y="360703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2.</a:t>
            </a:r>
            <a:r>
              <a:rPr lang="zh-CN" altLang="zh-CN"/>
              <a:t>点击 「下一步」按钮</a:t>
            </a:r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2B1057F-829D-4902-84DB-EC605060F4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9386" y="4306975"/>
            <a:ext cx="34486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图片 191">
            <a:extLst>
              <a:ext uri="{FF2B5EF4-FFF2-40B4-BE49-F238E27FC236}">
                <a16:creationId xmlns:a16="http://schemas.microsoft.com/office/drawing/2014/main" id="{6FEB21FC-6747-4CCB-8AEA-CA89AB9D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3588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图片 192">
            <a:extLst>
              <a:ext uri="{FF2B5EF4-FFF2-40B4-BE49-F238E27FC236}">
                <a16:creationId xmlns:a16="http://schemas.microsoft.com/office/drawing/2014/main" id="{24D2C841-DCCD-4617-A50D-5392BD89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1225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图片 1">
            <a:extLst>
              <a:ext uri="{FF2B5EF4-FFF2-40B4-BE49-F238E27FC236}">
                <a16:creationId xmlns:a16="http://schemas.microsoft.com/office/drawing/2014/main" id="{A7A816D2-B7A2-4B1A-A0C7-A0CB93B7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9663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图片 2">
            <a:extLst>
              <a:ext uri="{FF2B5EF4-FFF2-40B4-BE49-F238E27FC236}">
                <a16:creationId xmlns:a16="http://schemas.microsoft.com/office/drawing/2014/main" id="{35B8C500-AFD2-4032-BB2B-323A59C52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1725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4">
            <a:extLst>
              <a:ext uri="{FF2B5EF4-FFF2-40B4-BE49-F238E27FC236}">
                <a16:creationId xmlns:a16="http://schemas.microsoft.com/office/drawing/2014/main" id="{2A04F8F8-4A53-482E-B453-0663C9A7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935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5">
            <a:extLst>
              <a:ext uri="{FF2B5EF4-FFF2-40B4-BE49-F238E27FC236}">
                <a16:creationId xmlns:a16="http://schemas.microsoft.com/office/drawing/2014/main" id="{DCA64ACE-3A19-49C2-96C2-348622D8F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378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6">
            <a:extLst>
              <a:ext uri="{FF2B5EF4-FFF2-40B4-BE49-F238E27FC236}">
                <a16:creationId xmlns:a16="http://schemas.microsoft.com/office/drawing/2014/main" id="{40D3FD7D-3729-407C-BBF4-8E1D386D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2585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">
            <a:extLst>
              <a:ext uri="{FF2B5EF4-FFF2-40B4-BE49-F238E27FC236}">
                <a16:creationId xmlns:a16="http://schemas.microsoft.com/office/drawing/2014/main" id="{495DEDD3-E225-4C6D-B37D-A49D14E2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0100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21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双击表输出组件，在目标表输入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D4250-584C-4CA4-946C-46CAF4EF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87" y="2307995"/>
            <a:ext cx="6153863" cy="4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2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）点击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[SQL]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按钮，让</a:t>
            </a: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en-US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中自动创建表结构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61715-D3A2-450C-9A7F-C60959FC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40" y="2397946"/>
            <a:ext cx="6221418" cy="4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自动为我们生成了创建表的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79B133-AE5F-4F2B-AD15-201F28A33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3576" y="2954588"/>
            <a:ext cx="474853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BAB419-EE69-4022-A0A3-5ECAFA7BD1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8520" y="2834104"/>
            <a:ext cx="4770755" cy="2912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1717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已经创建，但表中没有任何数据。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A4791-71D0-49C2-8AB1-44FC6A45A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3534" y="2796188"/>
            <a:ext cx="5612765" cy="235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3609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AC60A1-864D-410A-9123-888C4B379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4552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AC60A1-864D-410A-9123-888C4B379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0349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点击保存按钮保存该转换。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2795B3-7A92-4354-B918-75607ADE4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9655" y="2135604"/>
            <a:ext cx="5690235" cy="3611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2064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点击播放按钮执行，如果看到每个组件上都打上了绿色的对号，说明转换已经执行成功。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69B6E4-380B-46F1-B727-C6147DC4DB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9220" y="2268656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878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再打开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，刷新下表格，可以看到数据已经加载到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中来了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BE198-5152-4673-B659-DE945DEBE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9208" y="2369162"/>
            <a:ext cx="5692775" cy="12642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9331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更新组件能够将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抽取的数据，与某个表的数据进行</a:t>
            </a:r>
            <a:r>
              <a:rPr lang="zh-CN" altLang="zh-CN" sz="1800" dirty="0">
                <a:solidFill>
                  <a:srgbClr val="C0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对比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，如果数据存在就更新，不存在就插入。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81350B-41B3-4291-8F89-5A1DC9FFA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6379" y="2646908"/>
            <a:ext cx="1054735" cy="10941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207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 dirty="0"/>
              <a:t>安装</a:t>
            </a:r>
            <a:r>
              <a:rPr lang="en-US" altLang="zh-CN" dirty="0" err="1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F4CE1-8CC5-4E67-B462-2E7DBB906F77}"/>
              </a:ext>
            </a:extLst>
          </p:cNvPr>
          <p:cNvSpPr txBox="1"/>
          <p:nvPr/>
        </p:nvSpPr>
        <p:spPr>
          <a:xfrm>
            <a:off x="924391" y="15198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zh-CN" dirty="0"/>
              <a:t>将路径修改为 </a:t>
            </a:r>
            <a:r>
              <a:rPr lang="en-US" altLang="zh-CN" dirty="0"/>
              <a:t>c:\opt\jdk1.8.0_241</a:t>
            </a:r>
            <a:r>
              <a:rPr lang="zh-CN" altLang="zh-CN" dirty="0"/>
              <a:t>，点击「确定」按钮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9E9B13-E5BC-4B07-AF1C-4FDB43A39018}"/>
              </a:ext>
            </a:extLst>
          </p:cNvPr>
          <p:cNvSpPr txBox="1"/>
          <p:nvPr/>
        </p:nvSpPr>
        <p:spPr>
          <a:xfrm>
            <a:off x="1003830" y="39368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4. </a:t>
            </a:r>
            <a:r>
              <a:rPr lang="zh-CN" altLang="en-US"/>
              <a:t>点击「下一步」，等待进度条完成。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BAEF0A-3BAB-42A4-B3FB-0FBEE1306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22179" y="937691"/>
            <a:ext cx="3441494" cy="26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645BDD-E88C-4791-8801-66864685B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22179" y="3648070"/>
            <a:ext cx="3642995" cy="2776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739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修改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李四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这一行数据，修改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26</a:t>
            </a: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516608-CB51-47AA-9906-790EA1E2A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113600"/>
            <a:ext cx="5687695" cy="1374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50B0A3E-69C6-408C-A73A-CFD61CFAC689}"/>
              </a:ext>
            </a:extLst>
          </p:cNvPr>
          <p:cNvSpPr txBox="1"/>
          <p:nvPr/>
        </p:nvSpPr>
        <p:spPr>
          <a:xfrm>
            <a:off x="844951" y="3853180"/>
            <a:ext cx="821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同时，我们想要使用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李四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这一行数据的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也修改为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26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9EC2A2-B65F-414B-AE01-277C04C069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4951" y="4416263"/>
            <a:ext cx="5693410" cy="17437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35042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测试之前开发的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t_user_to_t_user1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我们是否能够使用 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t_user_to_t_user1.ktr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转换来进行数据的同步呢？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直接执行转换，我们发现，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又将</a:t>
            </a:r>
            <a:r>
              <a:rPr lang="en-US" altLang="zh-CN" sz="1800" dirty="0" err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表中的数据新增到了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0A253-1065-4375-9148-5FFFA3D21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800988"/>
            <a:ext cx="5687060" cy="22974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A7B5D0-81B1-430D-A8C0-19F7B4965A4D}"/>
              </a:ext>
            </a:extLst>
          </p:cNvPr>
          <p:cNvSpPr txBox="1"/>
          <p:nvPr/>
        </p:nvSpPr>
        <p:spPr>
          <a:xfrm>
            <a:off x="924391" y="5480577"/>
            <a:ext cx="931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说明，表输入组件根本无法同步数据，只是将抽取到的数据，装载到指定的表中。</a:t>
            </a:r>
          </a:p>
        </p:txBody>
      </p:sp>
    </p:spTree>
    <p:extLst>
      <p:ext uri="{BB962C8B-B14F-4D97-AF65-F5344CB8AC3E}">
        <p14:creationId xmlns:p14="http://schemas.microsoft.com/office/powerpoint/2010/main" val="1180847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清空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E9E312-988E-44A7-A7AA-BB0F48D57B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153388"/>
            <a:ext cx="4944110" cy="45250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075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OK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F8EC16-AA38-4ADC-B608-CB7782691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063" y="2153388"/>
            <a:ext cx="3286125" cy="2590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52234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点击刷新按钮，发现数据已经清空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6F4680-FAA3-44A8-9A19-19F920B24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3820" y="2332355"/>
            <a:ext cx="5026660" cy="21932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0051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重新运行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t_user_to_t_user1.ktr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lang="en-US" altLang="zh-CN" sz="1800" dirty="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并将张三对应的年龄恢复为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24BD07-2C99-4802-B782-553469EF62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095" y="2606073"/>
            <a:ext cx="5112385" cy="1628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08263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42ADE1-120A-4186-B1FC-ADCF3BAC5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570" y="2194408"/>
            <a:ext cx="3916435" cy="23213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9617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拖入一个表输入组件，用于读取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D57AE3-E64F-4DA2-8D13-058E8AE6A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706" y="2451199"/>
            <a:ext cx="5531485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3078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输出中拖入 「插入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更新」组件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AA783B-59D6-4602-93B8-AF15C6C12F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9720" y="2551069"/>
            <a:ext cx="5504180" cy="3279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75856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将两个组件连接起来。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577990-286B-44FD-98E3-523FF6EAD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4523" y="2514519"/>
            <a:ext cx="4891436" cy="2322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24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613488" y="21336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在新弹出的窗口中，点击「更改」按钮，将</a:t>
            </a: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JRE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的安装路径修改为</a:t>
            </a: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c:/opt/jre1.8.0_241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AB8625-E84F-4B28-AA6A-3BF02511C7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92470" y="1298283"/>
            <a:ext cx="3690620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D62A1B-3E91-4ED6-BB2B-148E3BC6F2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18725" y="3659910"/>
            <a:ext cx="3856712" cy="2414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20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双击表输入组件，点击获取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查询语句，选择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D53B80-A8EC-4DF2-8B71-C221801913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7962" y="2591065"/>
            <a:ext cx="5413375" cy="324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1941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 预览按钮，查看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C3F228-E9BA-48FF-8817-29F0FA7ED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800988"/>
            <a:ext cx="5024755" cy="30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1226A3-79D2-4060-AECA-A1FEF03AFA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6413" y="2909476"/>
            <a:ext cx="5080635" cy="250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3873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配置插入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30" y="172470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更新 组件，点击浏览按钮，找到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5F78CD-A445-462D-AAD8-A1136D17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39" y="2094041"/>
            <a:ext cx="4917107" cy="4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添加用来查询的关键字，设置表字段为：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，比较符为：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=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，流里的字段为：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08E12B-D0BE-4FE2-B8C0-E57058C4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3" y="2251012"/>
            <a:ext cx="4879732" cy="43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16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DBD0E-B6CC-465D-A9BD-47D10236980D}"/>
              </a:ext>
            </a:extLst>
          </p:cNvPr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点击「获取和更新字段」，这样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将会自动更新、或插入所有的字段。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0A0584-3D9C-44B1-A1DA-D695CD913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5014" y="2366050"/>
            <a:ext cx="5359651" cy="415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7233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7" y="18638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5CD21B-DDF0-4BC4-9E0A-0E44DFF8A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5556" y="23839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2231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七、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6" y="1863814"/>
            <a:ext cx="94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执行完后，打开</a:t>
            </a:r>
            <a:r>
              <a:rPr lang="en-US" altLang="zh-CN" sz="18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刷新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表格，发现</a:t>
            </a:r>
            <a:r>
              <a:rPr lang="zh-CN" altLang="en-US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李四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的年龄已经更新为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26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39A04-175F-4504-B94B-35BE482C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03" y="2562009"/>
            <a:ext cx="10444045" cy="19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856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1140736" y="1863815"/>
            <a:ext cx="9859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有一天，体育老师要让班上的男女同学分别排成两队。但这个班上还有几名同学，很特殊——他们是</a:t>
            </a:r>
            <a:r>
              <a:rPr lang="zh-CN" altLang="zh-CN" sz="1800" b="1" dirty="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蜘蛛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！！所以，机智的体育老师需要把他们排成三队，男同学一队，女同学一队，蜘蛛一队。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F4F4CE-310D-4AD9-BCE6-9FABBA53D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9443" y="2787145"/>
            <a:ext cx="5687695" cy="3199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13718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924391" y="1679866"/>
            <a:ext cx="98592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体育老师要做一件非常重要的事情：判断学生是男孩还是女孩、或者是蜘蛛，然后让他们各自到指定的队伍中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体育老师做的事情，我们同样也会在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中会经常用来。在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组件可以来做类似于体育老师要做的事情——判断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47D74-9D80-42CA-8BE2-70A213C51F0E}"/>
              </a:ext>
            </a:extLst>
          </p:cNvPr>
          <p:cNvSpPr txBox="1"/>
          <p:nvPr/>
        </p:nvSpPr>
        <p:spPr>
          <a:xfrm>
            <a:off x="924391" y="3516141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提供了一种条件判断的实现。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1D421C-D2C3-424B-95D9-2374B739A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8476" y="4119503"/>
            <a:ext cx="1078865" cy="8280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80164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480B3-251C-4680-8565-B216411733A0}"/>
              </a:ext>
            </a:extLst>
          </p:cNvPr>
          <p:cNvSpPr txBox="1"/>
          <p:nvPr/>
        </p:nvSpPr>
        <p:spPr>
          <a:xfrm>
            <a:off x="924391" y="1679866"/>
            <a:ext cx="985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表中读取所有用户数据，我们需要将性别为男的用户导出到一个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、性别为女的导出到另外一个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FD0CCE-FE7B-43BA-B331-AF0D4117407E}"/>
              </a:ext>
            </a:extLst>
          </p:cNvPr>
          <p:cNvSpPr txBox="1"/>
          <p:nvPr/>
        </p:nvSpPr>
        <p:spPr>
          <a:xfrm>
            <a:off x="-588559" y="2715922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A6385F-51B8-41B0-A66C-D49225F4B82B}"/>
              </a:ext>
            </a:extLst>
          </p:cNvPr>
          <p:cNvSpPr txBox="1"/>
          <p:nvPr/>
        </p:nvSpPr>
        <p:spPr>
          <a:xfrm>
            <a:off x="924391" y="32903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88CAF5-9104-4E71-997F-41D41502AA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7509" y="3864704"/>
            <a:ext cx="3782431" cy="23289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481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717527" y="182026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注：碰到以下错误可以忽略（是因为机器名中包含了一些</a:t>
            </a:r>
            <a:r>
              <a:rPr lang="en-US" altLang="zh-C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JDK</a:t>
            </a:r>
            <a:r>
              <a: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不识别的支付）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D2E386-0797-41DB-8135-F7E852388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4761" y="3100205"/>
            <a:ext cx="3982896" cy="2283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5836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将表输入组件拖拽到中间的空白区域。</a:t>
            </a:r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F27959-2BCE-402E-8D40-40D7C951B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5220" y="2294160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7083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6EDA1-28BF-4D79-A26A-1949C6FED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02378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36EDA1-28BF-4D79-A26A-1949C6FED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2520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再分别拖入两个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40CB05-3B2F-4B73-A5D6-F9590D189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402" y="221807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2781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将组件按照下图方式连接起来。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7879EF-36FB-4752-B918-72D03B5337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8272" y="2303098"/>
            <a:ext cx="5693410" cy="250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3547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B3761-1EC7-48FB-A27E-C367E941E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1142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B3761-1EC7-48FB-A27E-C367E941E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7468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endParaRPr lang="en-US" altLang="zh-CN" dirty="0">
              <a:solidFill>
                <a:prstClr val="black"/>
              </a:solidFill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此处要指定，按照性别来判断输出到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文件。需要设置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，在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Case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值列表中将值分别改为男、女。如果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是男的话，则将数据装载到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男，如果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是女的话，将数据装载到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女。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58EA10-BC95-42FD-B266-B65C73214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6304" y="3134362"/>
            <a:ext cx="5573395" cy="355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3776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3810F9C-B50A-4EB6-89E2-C99C57444DA3}"/>
              </a:ext>
            </a:extLst>
          </p:cNvPr>
          <p:cNvSpPr txBox="1"/>
          <p:nvPr/>
        </p:nvSpPr>
        <p:spPr>
          <a:xfrm>
            <a:off x="1003829" y="1657034"/>
            <a:ext cx="8330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输出组件，分别指定输出到指定的文件夹中。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B34B9D-E85F-4BEF-A97E-14BB49BF3B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06822"/>
            <a:ext cx="5010469" cy="369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60CBDF-C6FC-4625-B69D-C76DCB0D48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6581" y="2560979"/>
            <a:ext cx="5205047" cy="3781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9364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9309A2-229D-4694-96C4-A0D168708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9772" y="1573324"/>
            <a:ext cx="5166511" cy="440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1EE05C-9591-4B89-84B8-85A063B8A4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008" y="1454108"/>
            <a:ext cx="5390502" cy="4640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83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355D2-7410-4145-9414-CD304D3B5558}"/>
              </a:ext>
            </a:extLst>
          </p:cNvPr>
          <p:cNvSpPr txBox="1"/>
          <p:nvPr/>
        </p:nvSpPr>
        <p:spPr>
          <a:xfrm>
            <a:off x="717527" y="182026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/>
              <a:t>6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点击「关闭」完成安装。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EDB4C1-5B84-46DF-8BA4-9E272E189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250" y="2552589"/>
            <a:ext cx="3645983" cy="2943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626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DE9314-69FA-40CD-BB85-A22A06ADF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8300" y="160838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B557539-0943-4A7C-B141-626044B2242B}"/>
              </a:ext>
            </a:extLst>
          </p:cNvPr>
          <p:cNvSpPr txBox="1"/>
          <p:nvPr/>
        </p:nvSpPr>
        <p:spPr>
          <a:xfrm>
            <a:off x="924391" y="5261011"/>
            <a:ext cx="9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会自动生成两个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文件，一个文件保存了性别为男的所有用户，另一个文件保存了性别为女的所有用户。</a:t>
            </a:r>
          </a:p>
        </p:txBody>
      </p:sp>
    </p:spTree>
    <p:extLst>
      <p:ext uri="{BB962C8B-B14F-4D97-AF65-F5344CB8AC3E}">
        <p14:creationId xmlns:p14="http://schemas.microsoft.com/office/powerpoint/2010/main" val="18794855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2A1B49-F68E-464D-8734-740F5B5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64" y="1987643"/>
            <a:ext cx="8109541" cy="2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66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 dirty="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22882" y="200474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B8A16E-07D1-41E3-960C-4A36E5BF97B0}"/>
              </a:ext>
            </a:extLst>
          </p:cNvPr>
          <p:cNvSpPr txBox="1"/>
          <p:nvPr/>
        </p:nvSpPr>
        <p:spPr>
          <a:xfrm>
            <a:off x="679009" y="995242"/>
            <a:ext cx="1073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接下来，我们来讲解一个高级用法。在实际开发中，也经常容易使用得到。假设我们有一段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脚本，想要用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来执行，此时该使用哪个组件呢？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92018F-28B2-44F0-847C-4DB89262B2ED}"/>
              </a:ext>
            </a:extLst>
          </p:cNvPr>
          <p:cNvSpPr txBox="1"/>
          <p:nvPr/>
        </p:nvSpPr>
        <p:spPr>
          <a:xfrm>
            <a:off x="1256169" y="2777188"/>
            <a:ext cx="939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脚本组件，可以让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脚本。我们可以利用它来自动执行某些操作。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806526-97F4-4CC7-A7A8-D9B26B84D5E7}"/>
              </a:ext>
            </a:extLst>
          </p:cNvPr>
          <p:cNvSpPr txBox="1"/>
          <p:nvPr/>
        </p:nvSpPr>
        <p:spPr>
          <a:xfrm>
            <a:off x="-412631" y="3454484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二、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需求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5C888D-3E02-4141-BA3C-05AF434878D3}"/>
              </a:ext>
            </a:extLst>
          </p:cNvPr>
          <p:cNvSpPr txBox="1"/>
          <p:nvPr/>
        </p:nvSpPr>
        <p:spPr>
          <a:xfrm>
            <a:off x="1129420" y="4282135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表中的数据清空。</a:t>
            </a:r>
          </a:p>
        </p:txBody>
      </p:sp>
    </p:spTree>
    <p:extLst>
      <p:ext uri="{BB962C8B-B14F-4D97-AF65-F5344CB8AC3E}">
        <p14:creationId xmlns:p14="http://schemas.microsoft.com/office/powerpoint/2010/main" val="328437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3" indent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三、构建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Kettle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数据流图</a:t>
            </a:r>
            <a:endParaRPr lang="zh-CN" altLang="zh-CN" b="1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99DCB7-BCEE-4F4A-BACA-A28A6279A8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4654" y="1781422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6610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数据流图组件参数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FD6A7E-DA47-46A5-867B-147EA2257F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2577" y="1923333"/>
            <a:ext cx="5694680" cy="2630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9180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启动执行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8BDF13-D078-4A49-B662-52851C5001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8720" y="158089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A7BE45-3C67-4C18-986E-F91D1E3DE2FD}"/>
              </a:ext>
            </a:extLst>
          </p:cNvPr>
          <p:cNvSpPr txBox="1"/>
          <p:nvPr/>
        </p:nvSpPr>
        <p:spPr>
          <a:xfrm>
            <a:off x="652787" y="5564512"/>
            <a:ext cx="963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我们发现，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中的数据已经被完全清除掉了。说明：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已经帮助我们执行了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5AB206-6A27-49B8-AB0A-738750E6E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3917" y="2278684"/>
            <a:ext cx="5008928" cy="18762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04103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FBA3FA-2748-43E1-B6DD-FBB19F536C88}"/>
              </a:ext>
            </a:extLst>
          </p:cNvPr>
          <p:cNvSpPr txBox="1"/>
          <p:nvPr/>
        </p:nvSpPr>
        <p:spPr>
          <a:xfrm>
            <a:off x="844952" y="1686936"/>
            <a:ext cx="9946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让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帮助我们删除指定省份的用户，具体删除哪个省份不确定，由执行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时指定。</a:t>
            </a:r>
          </a:p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首先我们可以使用执行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脚本组件来删除某个省份的用户，类似下图：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DA0BCA9-1793-4009-A613-62A3D1CB5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87155"/>
            <a:ext cx="5690870" cy="373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8709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FBA3FA-2748-43E1-B6DD-FBB19F536C88}"/>
              </a:ext>
            </a:extLst>
          </p:cNvPr>
          <p:cNvSpPr txBox="1"/>
          <p:nvPr/>
        </p:nvSpPr>
        <p:spPr>
          <a:xfrm>
            <a:off x="844952" y="1333851"/>
            <a:ext cx="994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t_user1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province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lang="zh-CN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808B83-76F8-408D-B938-F6D3E035FB98}"/>
              </a:ext>
            </a:extLst>
          </p:cNvPr>
          <p:cNvSpPr txBox="1"/>
          <p:nvPr/>
        </p:nvSpPr>
        <p:spPr>
          <a:xfrm>
            <a:off x="924391" y="1901546"/>
            <a:ext cx="10075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但如果把北京市写在执行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脚本组件中，那么每次删除的都是北京市的用户。而此处的需求是，要执行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转换时，我们需要手动来指定要删除哪个省份的用户。此时就需要用到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中的参数了。</a:t>
            </a:r>
          </a:p>
        </p:txBody>
      </p:sp>
    </p:spTree>
    <p:extLst>
      <p:ext uri="{BB962C8B-B14F-4D97-AF65-F5344CB8AC3E}">
        <p14:creationId xmlns:p14="http://schemas.microsoft.com/office/powerpoint/2010/main" val="32833491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参数的使用方法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1EE2C-D397-4C73-A34A-B400F2B6524D}"/>
              </a:ext>
            </a:extLst>
          </p:cNvPr>
          <p:cNvSpPr txBox="1"/>
          <p:nvPr/>
        </p:nvSpPr>
        <p:spPr>
          <a:xfrm>
            <a:off x="1003830" y="1892554"/>
            <a:ext cx="1013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转换的空白处，会弹出转换属性窗口。我们可以在属性窗口中找到命名参数选项卡，在里面配置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转换所需要的参数。例如：下图设置了一个叫做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province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的参数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62AB321-5126-463E-BAFD-84A6A95C6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676053"/>
            <a:ext cx="5691505" cy="328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1350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脚本组件中使用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转换参数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1EE2C-D397-4C73-A34A-B400F2B6524D}"/>
              </a:ext>
            </a:extLst>
          </p:cNvPr>
          <p:cNvSpPr txBox="1"/>
          <p:nvPr/>
        </p:nvSpPr>
        <p:spPr>
          <a:xfrm>
            <a:off x="1003830" y="1892554"/>
            <a:ext cx="1013517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t_user1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province =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'${province}’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uLnTx/>
              <a:uFillTx/>
              <a:latin typeface="微软雅黑" panose="020B0503020204020204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${province}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可以应用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配置的转换参数，而且一定要勾选上：「变量转换」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1C0605-4C71-4CE2-9C4D-59E65A3A0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0634" y="2880916"/>
            <a:ext cx="5690870" cy="364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 dirty="0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4E40FD-F4EF-4EDC-B287-EFEEDE6F11C1}"/>
              </a:ext>
            </a:extLst>
          </p:cNvPr>
          <p:cNvSpPr txBox="1"/>
          <p:nvPr/>
        </p:nvSpPr>
        <p:spPr>
          <a:xfrm>
            <a:off x="844952" y="1820264"/>
            <a:ext cx="107495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要让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环境生效，需要配置下系统的环境变量。此处大家先无需关心环境变量的意义，先按照下面的步骤配置好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9F401E-B80E-4698-91EA-134C967300D1}"/>
              </a:ext>
            </a:extLst>
          </p:cNvPr>
          <p:cNvSpPr txBox="1"/>
          <p:nvPr/>
        </p:nvSpPr>
        <p:spPr>
          <a:xfrm>
            <a:off x="844952" y="260192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打开我的电脑，右键点击「此电脑」。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A875A97-86A8-4295-B87B-98CFD3922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4843" y="2337830"/>
            <a:ext cx="4065270" cy="425704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5445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66EBC3-6960-4284-88BD-CB379FA2E49B}"/>
              </a:ext>
            </a:extLst>
          </p:cNvPr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在运行转换时，可以指定参数的值，例如：此处指定要删除的城市为北京市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E997E-F27F-48F4-9600-8E3AC4CD5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2257" y="2263021"/>
            <a:ext cx="4664865" cy="3359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0805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66EBC3-6960-4284-88BD-CB379FA2E49B}"/>
              </a:ext>
            </a:extLst>
          </p:cNvPr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运行完后，我们发现：北京市的用户已经被删除了。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646C45-CBBA-4BFC-B1A6-0240549ED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1937" y="2076748"/>
            <a:ext cx="5694680" cy="1568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6A5B3D-DFCA-40C0-AA0C-89D5A596F7B0}"/>
              </a:ext>
            </a:extLst>
          </p:cNvPr>
          <p:cNvSpPr txBox="1"/>
          <p:nvPr/>
        </p:nvSpPr>
        <p:spPr>
          <a:xfrm>
            <a:off x="1167525" y="3824626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再来测试下删除河南省的用户：</a:t>
            </a:r>
          </a:p>
        </p:txBody>
      </p:sp>
    </p:spTree>
    <p:extLst>
      <p:ext uri="{BB962C8B-B14F-4D97-AF65-F5344CB8AC3E}">
        <p14:creationId xmlns:p14="http://schemas.microsoft.com/office/powerpoint/2010/main" val="189155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A4D22E-08AB-4A7D-B0DB-23E1A76EF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7783" y="1602026"/>
            <a:ext cx="5690235" cy="492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0538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496458" y="1106363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924391" y="1739378"/>
            <a:ext cx="805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同样，我们发现当执行完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转换后，河南省的用户也被删除了。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96E51-2362-4532-89D3-9649633E7F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85367"/>
            <a:ext cx="5692140" cy="11480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60805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常见的转换组件</a:t>
            </a:r>
            <a:r>
              <a:rPr lang="en-US" altLang="zh-CN"/>
              <a:t>:</a:t>
            </a:r>
          </a:p>
          <a:p>
            <a:r>
              <a:rPr lang="zh-CN" altLang="en-US" sz="1600"/>
              <a:t>表输入组件</a:t>
            </a:r>
            <a:endParaRPr lang="en-US" altLang="zh-CN" sz="1600"/>
          </a:p>
          <a:p>
            <a:r>
              <a:rPr lang="zh-CN" altLang="en-US" sz="1600"/>
              <a:t>插入</a:t>
            </a:r>
            <a:r>
              <a:rPr lang="en-US" altLang="zh-CN" sz="1600"/>
              <a:t>/</a:t>
            </a:r>
            <a:r>
              <a:rPr lang="zh-CN" altLang="en-US" sz="1600"/>
              <a:t>更新组件</a:t>
            </a:r>
            <a:endParaRPr lang="en-US" altLang="zh-CN" sz="1600"/>
          </a:p>
          <a:p>
            <a:r>
              <a:rPr lang="en-US" altLang="zh-CN" sz="1600"/>
              <a:t>Switch/case</a:t>
            </a:r>
            <a:r>
              <a:rPr lang="zh-CN" altLang="en-US" sz="1600"/>
              <a:t>组件</a:t>
            </a:r>
            <a:endParaRPr lang="en-US" altLang="zh-CN" sz="1600"/>
          </a:p>
          <a:p>
            <a:r>
              <a:rPr lang="en-US" altLang="zh-CN" sz="1600"/>
              <a:t>SQL</a:t>
            </a:r>
            <a:r>
              <a:rPr lang="zh-CN" altLang="en-US" sz="1600"/>
              <a:t>脚本组件</a:t>
            </a:r>
            <a:endParaRPr lang="zh-CN" altLang="en-US" sz="16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输入章节名称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8484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安装</a:t>
            </a:r>
            <a:r>
              <a:rPr lang="en-US" altLang="zh-CN" dirty="0">
                <a:solidFill>
                  <a:schemeClr val="tx1"/>
                </a:solidFill>
              </a:rPr>
              <a:t>Kettle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程序小姐姐的烦恼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Transformation</a:t>
            </a:r>
            <a:r>
              <a:rPr lang="zh-CN" altLang="en-US" dirty="0">
                <a:solidFill>
                  <a:schemeClr val="tx1"/>
                </a:solidFill>
              </a:rPr>
              <a:t>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Job</a:t>
            </a:r>
            <a:r>
              <a:rPr lang="zh-CN" altLang="en-US" dirty="0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317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830565" y="113134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程序员小姐姐的第二次邂逅——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endParaRPr lang="zh-CN" altLang="zh-CN" sz="1800" b="1" dirty="0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前几天帮助程序员小姐姐小花解决了使用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中抽取数据到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问题，小姐姐特别高兴，请你吃了一顿饭，好一顿魂牵梦绕。小姐姐好几天都没有联系了，今天小姐姐又抱着电脑来找你了。你知道，又有新的问题来了。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66D6D8-E902-4F08-8BE8-9F0DEED0D65A}"/>
              </a:ext>
            </a:extLst>
          </p:cNvPr>
          <p:cNvSpPr txBox="1"/>
          <p:nvPr/>
        </p:nvSpPr>
        <p:spPr>
          <a:xfrm>
            <a:off x="745363" y="3014255"/>
            <a:ext cx="1133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项目经理要求小姐姐小花能够每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中。怎么实现呢？</a:t>
            </a:r>
            <a:endParaRPr lang="zh-CN" altLang="en-US" dirty="0">
              <a:latin typeface="阿里巴巴普惠体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D0D160-CA9F-4C30-821F-E6930E1EC7F4}"/>
              </a:ext>
            </a:extLst>
          </p:cNvPr>
          <p:cNvSpPr txBox="1"/>
          <p:nvPr/>
        </p:nvSpPr>
        <p:spPr>
          <a:xfrm>
            <a:off x="745363" y="4088983"/>
            <a:ext cx="10100688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要实现这个需求，我们需要学习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JOB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，也就是作业。</a:t>
            </a:r>
          </a:p>
          <a:p>
            <a:r>
              <a:rPr lang="en-US" altLang="zh-CN" sz="1800" dirty="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中的作业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(job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）定义了转换应该如何执行，可以配置转换来进行定时执行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3371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40030" y="116425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二、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定时任务开发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CA224D-DE8A-4D64-BE55-EFC0ED9A397F}"/>
              </a:ext>
            </a:extLst>
          </p:cNvPr>
          <p:cNvSpPr txBox="1"/>
          <p:nvPr/>
        </p:nvSpPr>
        <p:spPr>
          <a:xfrm>
            <a:off x="916664" y="2224197"/>
            <a:ext cx="992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每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A53519-A6E0-4AFE-B8BA-B9AC9CE4F70C}"/>
              </a:ext>
            </a:extLst>
          </p:cNvPr>
          <p:cNvSpPr txBox="1"/>
          <p:nvPr/>
        </p:nvSpPr>
        <p:spPr>
          <a:xfrm>
            <a:off x="813772" y="2722467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创建作业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D2D31C-6FDD-478B-AF94-947A299706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0957" y="3220737"/>
            <a:ext cx="3282950" cy="13119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51279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将核心对象中，通用文件夹下的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Start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672A69-9838-4A1F-8B02-8084009D7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0442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171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 通用文件夹的「转换」组件拖拽到中间的空白区域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E1E3A0-9869-4EB3-91A3-925600E788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2335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44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9F401E-B80E-4698-91EA-134C967300D1}"/>
              </a:ext>
            </a:extLst>
          </p:cNvPr>
          <p:cNvSpPr txBox="1"/>
          <p:nvPr/>
        </p:nvSpPr>
        <p:spPr>
          <a:xfrm>
            <a:off x="710880" y="183681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点击「高级系统设置」。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B609FE-3AF3-45A9-95E4-8B32844DA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4676" y="1635973"/>
            <a:ext cx="4741086" cy="37197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45409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将通用文件夹中的「成功」组件拖拽到中间的空白区域。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CA147C-C61C-4E64-9275-87C6A8FFE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5492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7981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同样使用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键，将组件都连接起来。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D09E02-6263-457B-B157-EA6D001A7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8672" y="2405720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6486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A6C30-ECEA-4A1A-8F66-6365FB55C20C}"/>
              </a:ext>
            </a:extLst>
          </p:cNvPr>
          <p:cNvSpPr txBox="1"/>
          <p:nvPr/>
        </p:nvSpPr>
        <p:spPr>
          <a:xfrm>
            <a:off x="763470" y="1637375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配置转换组件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D4CBF-4A49-4969-BA53-DAEE293D59B0}"/>
              </a:ext>
            </a:extLst>
          </p:cNvPr>
          <p:cNvSpPr txBox="1"/>
          <p:nvPr/>
        </p:nvSpPr>
        <p:spPr>
          <a:xfrm>
            <a:off x="1047126" y="1998024"/>
            <a:ext cx="9567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配置转换这里选择作业中要执行的转换，此处选择之前开发好的</a:t>
            </a:r>
            <a:r>
              <a:rPr lang="en-US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excel_to_mysql.ktr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  <a:endParaRPr lang="zh-CN" altLang="en-US" sz="1600">
              <a:latin typeface="阿里巴巴普惠体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40BE68-4371-44A4-B70E-1CB8D6374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492" y="2390828"/>
            <a:ext cx="5633085" cy="3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BC6E3A-6535-4A8D-AD63-4C6997596A7A}"/>
              </a:ext>
            </a:extLst>
          </p:cNvPr>
          <p:cNvSpPr txBox="1"/>
          <p:nvPr/>
        </p:nvSpPr>
        <p:spPr>
          <a:xfrm>
            <a:off x="1514947" y="615394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注意：此处要先保存作业，然后再配置转换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0800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E3C297-5C1D-43B4-A11B-FFF6E4235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9203" y="2006707"/>
            <a:ext cx="4901642" cy="389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52321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lang="en-US" altLang="zh-CN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、启动运行作业</a:t>
            </a:r>
            <a:endParaRPr lang="zh-CN" altLang="zh-CN" sz="1600">
              <a:latin typeface="阿里巴巴普惠体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5" y="2080996"/>
            <a:ext cx="8055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6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851F6F-377D-4861-9F27-E28D6DB81D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2381" y="2758751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32154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200"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配置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启动组件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6" y="2080995"/>
            <a:ext cx="6577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组件中，配置定时执行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314209-9278-4979-A1F9-28C1B644CD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8782" y="2499562"/>
            <a:ext cx="535305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2587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1E27DA-AB33-49D2-B006-AC4395C00457}"/>
              </a:ext>
            </a:extLst>
          </p:cNvPr>
          <p:cNvSpPr txBox="1"/>
          <p:nvPr/>
        </p:nvSpPr>
        <p:spPr>
          <a:xfrm>
            <a:off x="-959667" y="169687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启动运行作业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B0391-0632-472E-97EC-2743177D7F19}"/>
              </a:ext>
            </a:extLst>
          </p:cNvPr>
          <p:cNvSpPr txBox="1"/>
          <p:nvPr/>
        </p:nvSpPr>
        <p:spPr>
          <a:xfrm>
            <a:off x="1133945" y="2080995"/>
            <a:ext cx="8670957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295631-3090-4707-9A13-C87D80BC3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3862" y="2758750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5ED1CFC-FCDD-42BB-806C-30458FFD3DC9}"/>
              </a:ext>
            </a:extLst>
          </p:cNvPr>
          <p:cNvSpPr txBox="1"/>
          <p:nvPr/>
        </p:nvSpPr>
        <p:spPr>
          <a:xfrm>
            <a:off x="1206375" y="5718193"/>
            <a:ext cx="657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我们看到数据每隔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秒钟就会增加一次。</a:t>
            </a:r>
          </a:p>
        </p:txBody>
      </p:sp>
    </p:spTree>
    <p:extLst>
      <p:ext uri="{BB962C8B-B14F-4D97-AF65-F5344CB8AC3E}">
        <p14:creationId xmlns:p14="http://schemas.microsoft.com/office/powerpoint/2010/main" val="849606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Job</a:t>
            </a:r>
            <a:r>
              <a:rPr lang="zh-CN" altLang="en-US"/>
              <a:t>作业开发，主要实现定时任务，可以将之前开发后的抽取方案进行定时配置。</a:t>
            </a:r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Transformation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（转换）开发</a:t>
            </a:r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设置转换参数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72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在弹出窗口中点击「高级」选项卡中的「环境变量」。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0C2400-3D9D-4237-BAEE-B8670A110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46133" y="1534578"/>
            <a:ext cx="2775585" cy="3465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4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点击「新建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...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」按钮添加环境变量。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E89B98-6826-4740-8F9F-D2E0110C9A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58038" y="1738248"/>
            <a:ext cx="2890520" cy="308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33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变量名写入：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JAVA_HOME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，变量值设置为之前安装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的路径：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c:\opt\jdk1.8.0_241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40DA2B-893A-4AF5-8574-2BB68C77F8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895476"/>
            <a:ext cx="6804269" cy="2376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66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Kettle</a:t>
            </a:r>
            <a:r>
              <a:rPr lang="zh-CN" altLang="en-US" dirty="0">
                <a:solidFill>
                  <a:srgbClr val="FF0000"/>
                </a:solidFill>
              </a:rPr>
              <a:t>的介绍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Windows</a:t>
            </a:r>
            <a:r>
              <a:rPr lang="zh-CN" altLang="en-US" dirty="0"/>
              <a:t>安装</a:t>
            </a:r>
            <a:r>
              <a:rPr lang="en-US" altLang="zh-CN" dirty="0"/>
              <a:t>Kettle</a:t>
            </a:r>
          </a:p>
          <a:p>
            <a:r>
              <a:rPr lang="en-US" altLang="zh-CN" dirty="0"/>
              <a:t>Kettle</a:t>
            </a:r>
            <a:r>
              <a:rPr lang="zh-CN" altLang="en-US" dirty="0"/>
              <a:t>快速入门</a:t>
            </a:r>
            <a:endParaRPr lang="en-US" altLang="zh-CN" dirty="0"/>
          </a:p>
          <a:p>
            <a:r>
              <a:rPr lang="zh-CN" altLang="en-US" dirty="0"/>
              <a:t>程序小姐姐的烦恼</a:t>
            </a:r>
            <a:endParaRPr lang="en-US" altLang="zh-CN" dirty="0"/>
          </a:p>
          <a:p>
            <a:r>
              <a:rPr lang="en-US" altLang="zh-CN" dirty="0"/>
              <a:t>Transformation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Job</a:t>
            </a:r>
            <a:r>
              <a:rPr lang="zh-CN" altLang="en-US" dirty="0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6. </a:t>
            </a:r>
            <a:r>
              <a:rPr lang="zh-CN" altLang="en-US"/>
              <a:t>点击「确定」按钮保存。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DBCBAD-D591-4BAC-B272-D0106437C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272104"/>
            <a:ext cx="3456305" cy="3686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64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6. </a:t>
            </a:r>
            <a:r>
              <a:rPr lang="zh-CN" altLang="en-US"/>
              <a:t>点击「确定」按钮保存。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DBCBAD-D591-4BAC-B272-D0106437C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272104"/>
            <a:ext cx="3456305" cy="3686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82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配置环境变量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2" y="16438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JAVA_HOME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添加</a:t>
            </a:r>
            <a:r>
              <a:rPr lang="zh-CN" altLang="en-US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到环境变量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Path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7C0E26-5385-470F-8B33-BFB91E2CE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1389" y="2337418"/>
            <a:ext cx="3533775" cy="381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33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 dirty="0"/>
              <a:t>Kettle</a:t>
            </a:r>
            <a:r>
              <a:rPr lang="zh-CN" altLang="en-US" dirty="0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下载</a:t>
            </a:r>
            <a:r>
              <a:rPr lang="en-US" altLang="zh-CN" dirty="0"/>
              <a:t>Kettle</a:t>
            </a:r>
            <a:r>
              <a:rPr lang="zh-CN" altLang="en-US" dirty="0"/>
              <a:t>（可以在资料</a:t>
            </a:r>
            <a:r>
              <a:rPr lang="en-US" altLang="zh-CN" dirty="0"/>
              <a:t>/</a:t>
            </a:r>
            <a:r>
              <a:rPr lang="zh-CN" altLang="en-US" dirty="0"/>
              <a:t>安装包</a:t>
            </a:r>
            <a:r>
              <a:rPr lang="en-US" altLang="zh-CN" dirty="0"/>
              <a:t>/pdi-ce-9.0.0.0-423.zip)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3EEE42-5D61-4E9B-8F28-83BB95D5D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90765" y="3247807"/>
            <a:ext cx="9906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B63BD4B-BF5B-433A-AE09-6C9331CB660E}"/>
              </a:ext>
            </a:extLst>
          </p:cNvPr>
          <p:cNvSpPr txBox="1"/>
          <p:nvPr/>
        </p:nvSpPr>
        <p:spPr>
          <a:xfrm>
            <a:off x="1167036" y="2785276"/>
            <a:ext cx="785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也可以到可以到</a:t>
            </a:r>
            <a:r>
              <a:rPr lang="en-US" altLang="zh-CN" sz="1800" u="sng" dirty="0">
                <a:solidFill>
                  <a:srgbClr val="0000FF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hlinkClick r:id="rId3"/>
              </a:rPr>
              <a:t>https://sourceforge.net/projects/pentaho/files/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下载</a:t>
            </a:r>
          </a:p>
        </p:txBody>
      </p:sp>
    </p:spTree>
    <p:extLst>
      <p:ext uri="{BB962C8B-B14F-4D97-AF65-F5344CB8AC3E}">
        <p14:creationId xmlns:p14="http://schemas.microsoft.com/office/powerpoint/2010/main" val="157701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C8262F-B958-40B6-86CC-5D72275850A4}"/>
              </a:ext>
            </a:extLst>
          </p:cNvPr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9E694-9421-4E4F-9D3F-56A51EA939E5}"/>
              </a:ext>
            </a:extLst>
          </p:cNvPr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 2. </a:t>
            </a:r>
            <a:r>
              <a:rPr lang="zh-CN" altLang="en-US"/>
              <a:t>解压</a:t>
            </a:r>
            <a:r>
              <a:rPr lang="en-US" altLang="zh-CN"/>
              <a:t>Kettle</a:t>
            </a:r>
            <a:r>
              <a:rPr lang="zh-CN" altLang="en-US"/>
              <a:t>（解压到非中文目录）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60553B9-E524-469E-B0E4-D475AD1E89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4739" y="3052569"/>
            <a:ext cx="2933700" cy="23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31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2" y="1844843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3. </a:t>
            </a:r>
            <a:r>
              <a:rPr lang="zh-CN" altLang="zh-CN" dirty="0"/>
              <a:t>进入解压后的文件夹</a:t>
            </a:r>
            <a:r>
              <a:rPr lang="en-US" altLang="zh-CN" dirty="0"/>
              <a:t>data-integration,</a:t>
            </a:r>
            <a:r>
              <a:rPr lang="zh-CN" altLang="zh-CN" dirty="0"/>
              <a:t>双击</a:t>
            </a:r>
            <a:r>
              <a:rPr lang="en-US" altLang="zh-CN" dirty="0"/>
              <a:t>Spoon.bat</a:t>
            </a:r>
            <a:r>
              <a:rPr lang="zh-CN" altLang="zh-CN" dirty="0"/>
              <a:t>，启动</a:t>
            </a:r>
            <a:r>
              <a:rPr lang="en-US" altLang="zh-CN" dirty="0"/>
              <a:t>kettle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E581B9-F545-4960-8A11-F71A213A6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7514" y="2784585"/>
            <a:ext cx="5036004" cy="277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55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安装</a:t>
            </a:r>
            <a:r>
              <a:rPr lang="en-US" altLang="zh-CN" dirty="0"/>
              <a:t>Kettle</a:t>
            </a:r>
            <a:r>
              <a:rPr lang="zh-CN" altLang="en-US" dirty="0"/>
              <a:t>步骤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JDK</a:t>
            </a:r>
          </a:p>
          <a:p>
            <a:r>
              <a:rPr lang="zh-CN" altLang="en-US" dirty="0"/>
              <a:t>配置环境变量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Kettle</a:t>
            </a:r>
            <a:r>
              <a:rPr lang="zh-CN" altLang="en-US" dirty="0"/>
              <a:t>软件包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windows</a:t>
            </a:r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安装</a:t>
            </a:r>
            <a:r>
              <a:rPr lang="en-US" altLang="zh-CN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Kettle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71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安装</a:t>
            </a:r>
            <a:r>
              <a:rPr lang="en-US" altLang="zh-CN" dirty="0">
                <a:solidFill>
                  <a:schemeClr val="tx1"/>
                </a:solidFill>
              </a:rPr>
              <a:t>Kettle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Kettle</a:t>
            </a:r>
            <a:r>
              <a:rPr lang="zh-CN" altLang="en-US" dirty="0">
                <a:solidFill>
                  <a:srgbClr val="FF0000"/>
                </a:solidFill>
              </a:rPr>
              <a:t>快速入门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程序小姐姐的烦恼</a:t>
            </a:r>
            <a:endParaRPr lang="en-US" altLang="zh-CN" dirty="0"/>
          </a:p>
          <a:p>
            <a:r>
              <a:rPr lang="en-US" altLang="zh-CN" dirty="0"/>
              <a:t>Transformation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Job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Kettle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部署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8472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文件，内容如下：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B12C71-646E-49C0-996B-681FA1A2906B}"/>
              </a:ext>
            </a:extLst>
          </p:cNvPr>
          <p:cNvSpPr txBox="1"/>
          <p:nvPr/>
        </p:nvSpPr>
        <p:spPr>
          <a:xfrm>
            <a:off x="675433" y="2320523"/>
            <a:ext cx="9438951" cy="27699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900"/>
              </a:spcBef>
              <a:spcAft>
                <a:spcPts val="900"/>
              </a:spcAft>
              <a:defRPr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dirty="0"/>
              <a:t>id,name,age,gender,province,city,region,phone,birthday,hobby,register_date</a:t>
            </a:r>
            <a:endParaRPr lang="zh-CN" altLang="zh-CN" dirty="0"/>
          </a:p>
          <a:p>
            <a:r>
              <a:rPr lang="en-US" altLang="zh-CN" dirty="0"/>
              <a:t>392456197008193000,</a:t>
            </a:r>
            <a:r>
              <a:rPr lang="zh-CN" altLang="zh-CN" dirty="0"/>
              <a:t>张三</a:t>
            </a:r>
            <a:r>
              <a:rPr lang="en-US" altLang="zh-CN" dirty="0"/>
              <a:t>,20,0,</a:t>
            </a:r>
            <a:r>
              <a:rPr lang="zh-CN" altLang="zh-CN" dirty="0"/>
              <a:t>北京市</a:t>
            </a:r>
            <a:r>
              <a:rPr lang="en-US" altLang="zh-CN" dirty="0"/>
              <a:t>,</a:t>
            </a:r>
            <a:r>
              <a:rPr lang="zh-CN" altLang="zh-CN" dirty="0"/>
              <a:t>昌平区</a:t>
            </a:r>
            <a:r>
              <a:rPr lang="en-US" altLang="zh-CN" dirty="0"/>
              <a:t>,</a:t>
            </a:r>
            <a:r>
              <a:rPr lang="zh-CN" altLang="zh-CN" dirty="0"/>
              <a:t>回龙观</a:t>
            </a:r>
            <a:r>
              <a:rPr lang="en-US" altLang="zh-CN" dirty="0"/>
              <a:t>,18589407692,1970-8-19,</a:t>
            </a:r>
            <a:r>
              <a:rPr lang="zh-CN" altLang="zh-CN" dirty="0"/>
              <a:t>美食</a:t>
            </a:r>
            <a:r>
              <a:rPr lang="en-US" altLang="zh-CN" dirty="0"/>
              <a:t>;</a:t>
            </a:r>
            <a:r>
              <a:rPr lang="zh-CN" altLang="zh-CN" dirty="0"/>
              <a:t>篮球</a:t>
            </a:r>
            <a:r>
              <a:rPr lang="en-US" altLang="zh-CN" dirty="0"/>
              <a:t>;</a:t>
            </a:r>
            <a:r>
              <a:rPr lang="zh-CN" altLang="zh-CN" dirty="0"/>
              <a:t>足球</a:t>
            </a:r>
            <a:r>
              <a:rPr lang="en-US" altLang="zh-CN" dirty="0"/>
              <a:t>,2018-8-6 9:44</a:t>
            </a:r>
            <a:endParaRPr lang="zh-CN" altLang="zh-CN" dirty="0"/>
          </a:p>
          <a:p>
            <a:r>
              <a:rPr lang="en-US" altLang="zh-CN" dirty="0"/>
              <a:t>267456198006210000,</a:t>
            </a:r>
            <a:r>
              <a:rPr lang="zh-CN" altLang="zh-CN" dirty="0"/>
              <a:t>李四</a:t>
            </a:r>
            <a:r>
              <a:rPr lang="en-US" altLang="zh-CN" dirty="0"/>
              <a:t>,25,1,</a:t>
            </a:r>
            <a:r>
              <a:rPr lang="zh-CN" altLang="zh-CN" dirty="0"/>
              <a:t>河南省</a:t>
            </a:r>
            <a:r>
              <a:rPr lang="en-US" altLang="zh-CN" dirty="0"/>
              <a:t>,</a:t>
            </a:r>
            <a:r>
              <a:rPr lang="zh-CN" altLang="zh-CN" dirty="0"/>
              <a:t>郑州市</a:t>
            </a:r>
            <a:r>
              <a:rPr lang="en-US" altLang="zh-CN" dirty="0"/>
              <a:t>,</a:t>
            </a:r>
            <a:r>
              <a:rPr lang="zh-CN" altLang="zh-CN" dirty="0"/>
              <a:t>郑东新区</a:t>
            </a:r>
            <a:r>
              <a:rPr lang="en-US" altLang="zh-CN" dirty="0"/>
              <a:t>,18681109672,1980-6-21,</a:t>
            </a:r>
            <a:r>
              <a:rPr lang="zh-CN" altLang="zh-CN" dirty="0"/>
              <a:t>音乐</a:t>
            </a:r>
            <a:r>
              <a:rPr lang="en-US" altLang="zh-CN" dirty="0"/>
              <a:t>;</a:t>
            </a:r>
            <a:r>
              <a:rPr lang="zh-CN" altLang="zh-CN" dirty="0"/>
              <a:t>阅读</a:t>
            </a:r>
            <a:r>
              <a:rPr lang="en-US" altLang="zh-CN" dirty="0"/>
              <a:t>;</a:t>
            </a:r>
            <a:r>
              <a:rPr lang="zh-CN" altLang="zh-CN" dirty="0"/>
              <a:t>旅游</a:t>
            </a:r>
            <a:r>
              <a:rPr lang="en-US" altLang="zh-CN" dirty="0"/>
              <a:t>,2017-4-7 9:14</a:t>
            </a:r>
            <a:endParaRPr lang="zh-CN" altLang="zh-CN" dirty="0"/>
          </a:p>
          <a:p>
            <a:r>
              <a:rPr lang="en-US" altLang="zh-CN" dirty="0"/>
              <a:t>892456199007203000,</a:t>
            </a:r>
            <a:r>
              <a:rPr lang="zh-CN" altLang="zh-CN" dirty="0"/>
              <a:t>王五</a:t>
            </a:r>
            <a:r>
              <a:rPr lang="en-US" altLang="zh-CN" dirty="0"/>
              <a:t>,24,1,</a:t>
            </a:r>
            <a:r>
              <a:rPr lang="zh-CN" altLang="zh-CN" dirty="0"/>
              <a:t>湖北省</a:t>
            </a:r>
            <a:r>
              <a:rPr lang="en-US" altLang="zh-CN" dirty="0"/>
              <a:t>,</a:t>
            </a:r>
            <a:r>
              <a:rPr lang="zh-CN" altLang="zh-CN" dirty="0"/>
              <a:t>武汉市</a:t>
            </a:r>
            <a:r>
              <a:rPr lang="en-US" altLang="zh-CN" dirty="0"/>
              <a:t>,</a:t>
            </a:r>
            <a:r>
              <a:rPr lang="zh-CN" altLang="zh-CN" dirty="0"/>
              <a:t>汉阳区</a:t>
            </a:r>
            <a:r>
              <a:rPr lang="en-US" altLang="zh-CN" dirty="0"/>
              <a:t>,18798009102,1990-7-20,</a:t>
            </a:r>
            <a:r>
              <a:rPr lang="zh-CN" altLang="zh-CN" dirty="0"/>
              <a:t>写代码</a:t>
            </a:r>
            <a:r>
              <a:rPr lang="en-US" altLang="zh-CN" dirty="0"/>
              <a:t>;</a:t>
            </a:r>
            <a:r>
              <a:rPr lang="zh-CN" altLang="zh-CN" dirty="0"/>
              <a:t>读代码</a:t>
            </a:r>
            <a:r>
              <a:rPr lang="en-US" altLang="zh-CN" dirty="0"/>
              <a:t>;</a:t>
            </a:r>
            <a:r>
              <a:rPr lang="zh-CN" altLang="zh-CN" dirty="0"/>
              <a:t>算法</a:t>
            </a:r>
            <a:r>
              <a:rPr lang="en-US" altLang="zh-CN" dirty="0"/>
              <a:t>,2016-6-8 7:34</a:t>
            </a:r>
            <a:endParaRPr lang="zh-CN" altLang="zh-CN" dirty="0"/>
          </a:p>
          <a:p>
            <a:r>
              <a:rPr lang="en-US" altLang="zh-CN" dirty="0"/>
              <a:t>492456198712198000,</a:t>
            </a:r>
            <a:r>
              <a:rPr lang="zh-CN" altLang="zh-CN" dirty="0"/>
              <a:t>赵六</a:t>
            </a:r>
            <a:r>
              <a:rPr lang="en-US" altLang="zh-CN" dirty="0"/>
              <a:t>,26,2,</a:t>
            </a:r>
            <a:r>
              <a:rPr lang="zh-CN" altLang="zh-CN" dirty="0"/>
              <a:t>陕西省</a:t>
            </a:r>
            <a:r>
              <a:rPr lang="en-US" altLang="zh-CN" dirty="0"/>
              <a:t>,</a:t>
            </a:r>
            <a:r>
              <a:rPr lang="zh-CN" altLang="zh-CN" dirty="0"/>
              <a:t>西安市</a:t>
            </a:r>
            <a:r>
              <a:rPr lang="en-US" altLang="zh-CN" dirty="0"/>
              <a:t>,</a:t>
            </a:r>
            <a:r>
              <a:rPr lang="zh-CN" altLang="zh-CN" dirty="0"/>
              <a:t>莲湖区</a:t>
            </a:r>
            <a:r>
              <a:rPr lang="en-US" altLang="zh-CN" dirty="0"/>
              <a:t>,18189189195,1987-12-19,</a:t>
            </a:r>
            <a:r>
              <a:rPr lang="zh-CN" altLang="zh-CN" dirty="0"/>
              <a:t>购物</a:t>
            </a:r>
            <a:r>
              <a:rPr lang="en-US" altLang="zh-CN" dirty="0"/>
              <a:t>;</a:t>
            </a:r>
            <a:r>
              <a:rPr lang="zh-CN" altLang="zh-CN" dirty="0"/>
              <a:t>旅游</a:t>
            </a:r>
            <a:r>
              <a:rPr lang="en-US" altLang="zh-CN" dirty="0"/>
              <a:t>,2016-1-9 19:15</a:t>
            </a:r>
            <a:endParaRPr lang="zh-CN" altLang="zh-CN" dirty="0"/>
          </a:p>
          <a:p>
            <a:r>
              <a:rPr lang="en-US" altLang="zh-CN" dirty="0"/>
              <a:t>392456197008193000,</a:t>
            </a:r>
            <a:r>
              <a:rPr lang="zh-CN" altLang="zh-CN" dirty="0"/>
              <a:t>张三</a:t>
            </a:r>
            <a:r>
              <a:rPr lang="en-US" altLang="zh-CN" dirty="0"/>
              <a:t>,20,0,</a:t>
            </a:r>
            <a:r>
              <a:rPr lang="zh-CN" altLang="zh-CN" dirty="0"/>
              <a:t>北京市</a:t>
            </a:r>
            <a:r>
              <a:rPr lang="en-US" altLang="zh-CN" dirty="0"/>
              <a:t>,</a:t>
            </a:r>
            <a:r>
              <a:rPr lang="zh-CN" altLang="zh-CN" dirty="0"/>
              <a:t>昌平区</a:t>
            </a:r>
            <a:r>
              <a:rPr lang="en-US" altLang="zh-CN" dirty="0"/>
              <a:t>,</a:t>
            </a:r>
            <a:r>
              <a:rPr lang="zh-CN" altLang="zh-CN" dirty="0"/>
              <a:t>回龙观</a:t>
            </a:r>
            <a:r>
              <a:rPr lang="en-US" altLang="zh-CN" dirty="0"/>
              <a:t>,18589407692,1970-8-19,</a:t>
            </a:r>
            <a:r>
              <a:rPr lang="zh-CN" altLang="zh-CN" dirty="0"/>
              <a:t>美食</a:t>
            </a:r>
            <a:r>
              <a:rPr lang="en-US" altLang="zh-CN" dirty="0"/>
              <a:t>;</a:t>
            </a:r>
            <a:r>
              <a:rPr lang="zh-CN" altLang="zh-CN" dirty="0"/>
              <a:t>篮球</a:t>
            </a:r>
            <a:r>
              <a:rPr lang="en-US" altLang="zh-CN" dirty="0"/>
              <a:t>;</a:t>
            </a:r>
            <a:r>
              <a:rPr lang="zh-CN" altLang="zh-CN" dirty="0"/>
              <a:t>足球</a:t>
            </a:r>
            <a:r>
              <a:rPr lang="en-US" altLang="zh-CN" dirty="0"/>
              <a:t>,2018-8-6 9:44</a:t>
            </a:r>
            <a:endParaRPr lang="zh-CN" altLang="zh-CN" dirty="0"/>
          </a:p>
          <a:p>
            <a:r>
              <a:rPr lang="en-US" altLang="zh-CN" dirty="0"/>
              <a:t>392456197008193000,</a:t>
            </a:r>
            <a:r>
              <a:rPr lang="zh-CN" altLang="zh-CN" dirty="0"/>
              <a:t>张三</a:t>
            </a:r>
            <a:r>
              <a:rPr lang="en-US" altLang="zh-CN" dirty="0"/>
              <a:t>,20,0,</a:t>
            </a:r>
            <a:r>
              <a:rPr lang="zh-CN" altLang="zh-CN" dirty="0"/>
              <a:t>北京市</a:t>
            </a:r>
            <a:r>
              <a:rPr lang="en-US" altLang="zh-CN" dirty="0"/>
              <a:t>,</a:t>
            </a:r>
            <a:r>
              <a:rPr lang="zh-CN" altLang="zh-CN" dirty="0"/>
              <a:t>昌平区</a:t>
            </a:r>
            <a:r>
              <a:rPr lang="en-US" altLang="zh-CN" dirty="0"/>
              <a:t>,</a:t>
            </a:r>
            <a:r>
              <a:rPr lang="zh-CN" altLang="zh-CN" dirty="0"/>
              <a:t>回龙观</a:t>
            </a:r>
            <a:r>
              <a:rPr lang="en-US" altLang="zh-CN" dirty="0"/>
              <a:t>,18589407692,1970-8-19,</a:t>
            </a:r>
            <a:r>
              <a:rPr lang="zh-CN" altLang="zh-CN" dirty="0"/>
              <a:t>美食</a:t>
            </a:r>
            <a:r>
              <a:rPr lang="en-US" altLang="zh-CN" dirty="0"/>
              <a:t>;</a:t>
            </a:r>
            <a:r>
              <a:rPr lang="zh-CN" altLang="zh-CN" dirty="0"/>
              <a:t>篮球</a:t>
            </a:r>
            <a:r>
              <a:rPr lang="en-US" altLang="zh-CN" dirty="0"/>
              <a:t>;</a:t>
            </a:r>
            <a:r>
              <a:rPr lang="zh-CN" altLang="zh-CN" dirty="0"/>
              <a:t>足球</a:t>
            </a:r>
            <a:r>
              <a:rPr lang="en-US" altLang="zh-CN" dirty="0"/>
              <a:t>,2018-8-6 9:44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63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99A776D-1DF5-4A52-80F0-2ECAEAF7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708580"/>
              </p:ext>
            </p:extLst>
          </p:nvPr>
        </p:nvGraphicFramePr>
        <p:xfrm>
          <a:off x="844952" y="2176462"/>
          <a:ext cx="7683586" cy="344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6754">
                  <a:extLst>
                    <a:ext uri="{9D8B030D-6E8A-4147-A177-3AD203B41FA5}">
                      <a16:colId xmlns:a16="http://schemas.microsoft.com/office/drawing/2014/main" val="815083320"/>
                    </a:ext>
                  </a:extLst>
                </a:gridCol>
                <a:gridCol w="447992">
                  <a:extLst>
                    <a:ext uri="{9D8B030D-6E8A-4147-A177-3AD203B41FA5}">
                      <a16:colId xmlns:a16="http://schemas.microsoft.com/office/drawing/2014/main" val="1242966420"/>
                    </a:ext>
                  </a:extLst>
                </a:gridCol>
                <a:gridCol w="334323">
                  <a:extLst>
                    <a:ext uri="{9D8B030D-6E8A-4147-A177-3AD203B41FA5}">
                      <a16:colId xmlns:a16="http://schemas.microsoft.com/office/drawing/2014/main" val="1275637151"/>
                    </a:ext>
                  </a:extLst>
                </a:gridCol>
                <a:gridCol w="481426">
                  <a:extLst>
                    <a:ext uri="{9D8B030D-6E8A-4147-A177-3AD203B41FA5}">
                      <a16:colId xmlns:a16="http://schemas.microsoft.com/office/drawing/2014/main" val="793469938"/>
                    </a:ext>
                  </a:extLst>
                </a:gridCol>
                <a:gridCol w="578379">
                  <a:extLst>
                    <a:ext uri="{9D8B030D-6E8A-4147-A177-3AD203B41FA5}">
                      <a16:colId xmlns:a16="http://schemas.microsoft.com/office/drawing/2014/main" val="1135473710"/>
                    </a:ext>
                  </a:extLst>
                </a:gridCol>
                <a:gridCol w="559992">
                  <a:extLst>
                    <a:ext uri="{9D8B030D-6E8A-4147-A177-3AD203B41FA5}">
                      <a16:colId xmlns:a16="http://schemas.microsoft.com/office/drawing/2014/main" val="3506680083"/>
                    </a:ext>
                  </a:extLst>
                </a:gridCol>
                <a:gridCol w="469725">
                  <a:extLst>
                    <a:ext uri="{9D8B030D-6E8A-4147-A177-3AD203B41FA5}">
                      <a16:colId xmlns:a16="http://schemas.microsoft.com/office/drawing/2014/main" val="821415006"/>
                    </a:ext>
                  </a:extLst>
                </a:gridCol>
                <a:gridCol w="888464">
                  <a:extLst>
                    <a:ext uri="{9D8B030D-6E8A-4147-A177-3AD203B41FA5}">
                      <a16:colId xmlns:a16="http://schemas.microsoft.com/office/drawing/2014/main" val="1856928681"/>
                    </a:ext>
                  </a:extLst>
                </a:gridCol>
                <a:gridCol w="824943">
                  <a:extLst>
                    <a:ext uri="{9D8B030D-6E8A-4147-A177-3AD203B41FA5}">
                      <a16:colId xmlns:a16="http://schemas.microsoft.com/office/drawing/2014/main" val="2446834163"/>
                    </a:ext>
                  </a:extLst>
                </a:gridCol>
                <a:gridCol w="961180">
                  <a:extLst>
                    <a:ext uri="{9D8B030D-6E8A-4147-A177-3AD203B41FA5}">
                      <a16:colId xmlns:a16="http://schemas.microsoft.com/office/drawing/2014/main" val="2240857183"/>
                    </a:ext>
                  </a:extLst>
                </a:gridCol>
                <a:gridCol w="700408">
                  <a:extLst>
                    <a:ext uri="{9D8B030D-6E8A-4147-A177-3AD203B41FA5}">
                      <a16:colId xmlns:a16="http://schemas.microsoft.com/office/drawing/2014/main" val="1903179544"/>
                    </a:ext>
                  </a:extLst>
                </a:gridCol>
              </a:tblGrid>
              <a:tr h="348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id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name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age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gender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province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city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region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phone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birthday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hobby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register_date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8834090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392456197008193000 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dirty="0">
                          <a:effectLst/>
                        </a:rPr>
                        <a:t>张三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20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8021068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267456198006210000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李四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effectLst/>
                        </a:rPr>
                        <a:t>1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河南省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郑州市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 dirty="0">
                          <a:effectLst/>
                        </a:rPr>
                        <a:t>郑东新区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effectLst/>
                        </a:rPr>
                        <a:t>18681109672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1980-06-21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音乐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阅读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旅游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2017-04-07 09:14:13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415890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892456199007203000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王五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24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湖北省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武汉市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汉阳区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effectLst/>
                        </a:rPr>
                        <a:t>18798009102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effectLst/>
                        </a:rPr>
                        <a:t>1990-07-20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写代码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读代码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算法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2016-06-08 07:34:23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361098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492456198712198000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赵六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26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陕西省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西安市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莲湖区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18189189195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1987-12-19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购物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旅游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2016-01-09 19:15:53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0871646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美食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篮球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足球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085542"/>
                  </a:ext>
                </a:extLst>
              </a:tr>
              <a:tr h="515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 dirty="0">
                          <a:effectLst/>
                        </a:rPr>
                        <a:t>美食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篮球</a:t>
                      </a:r>
                      <a:r>
                        <a:rPr lang="en-US" sz="800" dirty="0">
                          <a:effectLst/>
                        </a:rPr>
                        <a:t>;</a:t>
                      </a:r>
                      <a:r>
                        <a:rPr lang="zh-CN" sz="800" dirty="0">
                          <a:effectLst/>
                        </a:rPr>
                        <a:t>足球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>
                          <a:effectLst/>
                        </a:rPr>
                        <a:t>2018-08-06 09:44:43</a:t>
                      </a:r>
                      <a:endParaRPr lang="zh-CN" sz="105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136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22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数据仓库是一个很大的数据存储集合，出于企业的分析性报告和决策支持目的而创建的，对多样的业务数据进行筛选与整合。它为企业提供一定的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能力，指导业务流程改进，监视时间成本、质量以及控制。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数据仓库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CDBA5A-C124-454A-B7F0-04F9B6DE3B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601650"/>
            <a:ext cx="8644023" cy="401216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4264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297589-28D2-47CB-B695-401246A86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257677"/>
            <a:ext cx="7694566" cy="41255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569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593026" y="1561786"/>
            <a:ext cx="115989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来进行数据处理，首先要做的是构建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的数据流图，也就是用可视化操作像排积木的方式，把要做的事情排列出来。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14C6D5-D30C-4DE5-999D-2183E10BA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7340" y="3012611"/>
            <a:ext cx="5691505" cy="211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73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7A9D6A-9494-43AD-87F9-AD24A0F6BE0E}"/>
              </a:ext>
            </a:extLst>
          </p:cNvPr>
          <p:cNvSpPr txBox="1"/>
          <p:nvPr/>
        </p:nvSpPr>
        <p:spPr>
          <a:xfrm>
            <a:off x="844952" y="1852798"/>
            <a:ext cx="115989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配置数据流图中的各个组件</a:t>
            </a:r>
          </a:p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保存并启动执行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3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BE3862-5ADA-4FBB-8CF1-08E939780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165105"/>
            <a:ext cx="5291771" cy="23189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70286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</p:spTree>
    <p:extLst>
      <p:ext uri="{BB962C8B-B14F-4D97-AF65-F5344CB8AC3E}">
        <p14:creationId xmlns:p14="http://schemas.microsoft.com/office/powerpoint/2010/main" val="2655194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ea typeface="微软雅黑 Light" panose="020B0502040204020203" pitchFamily="34" charset="-122"/>
              </a:rPr>
              <a:t>1</a:t>
            </a:r>
            <a:r>
              <a:rPr lang="zh-CN" altLang="en-US">
                <a:ea typeface="微软雅黑 Light" panose="020B0502040204020203" pitchFamily="34" charset="-122"/>
              </a:rPr>
              <a:t>、</a:t>
            </a:r>
            <a:r>
              <a:rPr lang="zh-CN" altLang="zh-CN">
                <a:ea typeface="微软雅黑 Light" panose="020B0502040204020203" pitchFamily="34" charset="-122"/>
              </a:rPr>
              <a:t>将左边的核心对象中的 输入文件夹下的文本文件输入 拖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微软雅黑 Light" panose="020B0502040204020203" pitchFamily="34" charset="-122"/>
              </a:rPr>
              <a:t>拽到中间空白区域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AB0C37-2548-465F-AECC-3FD125B42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2520" y="204261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689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从输出文件夹中将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 组件拖拽到中间空白区域。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D94BDA-006D-44C0-86C4-15ADDA349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14952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22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按住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键点击 文本文件输入组件，移动鼠标到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输出，然后释放鼠标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，这样就可以将两个组件连接到一起。。</a:t>
            </a: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DCCF44-A5BC-4912-9E24-40EE46FCD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9876" y="2661676"/>
            <a:ext cx="5634355" cy="215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084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双击文本文件输入组件，在弹出窗口中点击「浏览」按钮。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13358A-2B4E-4A73-B731-3E00B7FCA7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561" y="2200470"/>
            <a:ext cx="5631815" cy="3564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355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选择 资料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中的 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user.txt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DE02B5-A64F-468B-88F2-7F45718E0B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152527"/>
            <a:ext cx="5629910" cy="388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15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点击「增加」按钮，将文件加入到要抽取的数据中来。注意：不点添加按钮，将不会抽取数据。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26A0B9-81BC-4A60-A62B-C89B8F81C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299070"/>
            <a:ext cx="5633720" cy="379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2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，是英文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Extract-Transform-Load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的缩写，用来描述将数据从来源端经（</a:t>
            </a:r>
            <a:r>
              <a:rPr kumimoji="1"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过抽取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）、转换（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）、加载（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load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）至目的端的过程。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是将业务系统的数据经过抽取、清洗、转换之后加载到数据仓库的过程，目的是将企业中分散、零乱、标准不统一的数据整合到一起。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 dirty="0"/>
              <a:t>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864941"/>
            <a:ext cx="10749599" cy="5171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宋体" panose="02010600030101010101" pitchFamily="2" charset="-122"/>
              </a:rPr>
              <a:t>ETL</a:t>
            </a:r>
            <a:endParaRPr lang="zh-CN" altLang="zh-CN" dirty="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437973-509A-4398-8D70-D7691B5BC3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62136"/>
            <a:ext cx="9869045" cy="40292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0155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点击「内容」选项卡，将分隔符修改为逗号（注意是英文状态的逗号），将编码方式修改为：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UTF-8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5C8170-7C0D-40E5-AA73-B40A60A76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5131" y="2310821"/>
            <a:ext cx="6009054" cy="3536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553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点击「字段」选项卡，再点击「获取字段」按钮，可以读取到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文件中的所有字段。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2E2602-11CD-44AA-94B9-D79706D70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406552"/>
            <a:ext cx="6487216" cy="375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5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是否能够读取到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user.txt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ABF72D-6932-4E4D-AB1C-091EC1D28A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359098"/>
            <a:ext cx="4762500" cy="321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B7D0B8-1973-4E0F-9E08-713F5C02F4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359098"/>
            <a:ext cx="5171609" cy="3212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847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69C7D2-A2A1-4F23-BD27-DE1C3C2F3671}"/>
              </a:ext>
            </a:extLst>
          </p:cNvPr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7.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CA7D99-6859-42BB-946A-D4DBA32A7F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394266"/>
            <a:ext cx="5432447" cy="3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556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6745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输出组件，在弹出窗口中点击「浏览」按钮。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4B2613-D8AD-483E-A315-6A5D2AAFE8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297141"/>
            <a:ext cx="5620828" cy="3444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76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690009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2. 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点击「内容」选项卡，设置要将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文件输出到哪儿的路径，然后点击确定，再删除文件后缀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xls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113F97-B807-4F84-8012-51BFAE133F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536867"/>
            <a:ext cx="4052570" cy="3693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15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Kettle</a:t>
            </a:r>
            <a:r>
              <a:rPr kumimoji="1" lang="zh-CN" altLang="en-US" dirty="0"/>
              <a:t>快速入门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700432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点击「字段」选项卡，再点击「获取字段」，将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，表示只输出不带小数点的数字。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25EC5C-5C89-4512-9FC5-E22F17A9A0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653714"/>
            <a:ext cx="4002405" cy="3027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162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点击工具条上方的保存按钮，或者按快捷键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Ctrl + 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BB5DE7-2901-42E1-803F-7465E2CF0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7270" y="241329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62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7" y="1635973"/>
            <a:ext cx="85659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2. Kettle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会提示让我们保存该数据流图（转换），我们保存到一个指定位置即可，然后点击「保存」按钮即可。</a:t>
            </a:r>
          </a:p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</a:p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06F19C-8A1B-4A76-9FA1-A9F4958BB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650685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73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308D44-01C6-452E-814F-52F0A3A71EDF}"/>
              </a:ext>
            </a:extLst>
          </p:cNvPr>
          <p:cNvSpPr txBox="1"/>
          <p:nvPr/>
        </p:nvSpPr>
        <p:spPr>
          <a:xfrm>
            <a:off x="780317" y="1635973"/>
            <a:ext cx="8565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执行完后，我们可以到指定的位置，发现</a:t>
            </a:r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文件已经生成，可以看到里面的内容。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2957B6-54DA-4109-968E-3E581D5A5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791530"/>
            <a:ext cx="5630545" cy="59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9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对于企业或行业应用来说，经常会遇到各种数据的处理，转换，迁移，掌握一种</a:t>
            </a:r>
            <a:r>
              <a:rPr lang="en-US" altLang="zh-CN" sz="1600" dirty="0" err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工具的使用，必不可少，这里要学习的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工具是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——Kettle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，现在已经更名为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PDI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eaLnBrk="0" hangingPunct="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是一款国外开源的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工具，纯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编写，可以在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Window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Unix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上运行，绿色无需安装</a:t>
            </a: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中文名称叫水壶，该项目的主程序员</a:t>
            </a: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MATT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希望把各种数据放到一个壶里，然后以一种指定的格式流出</a:t>
            </a: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允许管理来自不同数据库的数据，提供一个图形化的用户环境来描述想做什么，无需关心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1C2994-3CF6-4843-A508-614629F6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421895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Kettle</a:t>
            </a:r>
            <a:r>
              <a:rPr lang="zh-CN" altLang="en-US" dirty="0"/>
              <a:t>操作步骤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配置输入组件</a:t>
            </a:r>
            <a:endParaRPr lang="en-US" altLang="zh-CN" dirty="0"/>
          </a:p>
          <a:p>
            <a:r>
              <a:rPr lang="zh-CN" altLang="en-US" dirty="0"/>
              <a:t>配置输出组件</a:t>
            </a:r>
            <a:endParaRPr lang="en-US" altLang="zh-CN" dirty="0"/>
          </a:p>
          <a:p>
            <a:r>
              <a:rPr lang="zh-CN" altLang="en-US" dirty="0"/>
              <a:t>保存并启动执行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69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安装</a:t>
            </a:r>
            <a:r>
              <a:rPr lang="en-US" altLang="zh-CN" dirty="0">
                <a:solidFill>
                  <a:schemeClr val="tx1"/>
                </a:solidFill>
              </a:rPr>
              <a:t>Kettle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程序小姐姐的烦恼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Transformation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Job</a:t>
            </a:r>
            <a:r>
              <a:rPr lang="zh-CN" altLang="en-US" dirty="0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1632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问题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710880" y="1700432"/>
            <a:ext cx="9978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公司来了有个漂亮的程序员小姐姐叫小花，她刚大学毕业，项目经理安排她这样一项工作：</a:t>
            </a:r>
            <a:endParaRPr lang="en-US" altLang="zh-CN" sz="1800" dirty="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阿里巴巴普惠体" panose="00020600040101010101"/>
                <a:cs typeface="Times New Roman" panose="02020603050405020304" pitchFamily="18" charset="0"/>
              </a:rPr>
              <a:t>有这样一个</a:t>
            </a:r>
            <a:r>
              <a:rPr lang="en-US" altLang="zh-CN" sz="1800" dirty="0">
                <a:effectLst/>
                <a:ea typeface="阿里巴巴普惠体" panose="00020600040101010101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ea typeface="阿里巴巴普惠体" panose="00020600040101010101"/>
                <a:cs typeface="Times New Roman" panose="02020603050405020304" pitchFamily="18" charset="0"/>
              </a:rPr>
              <a:t>文件：</a:t>
            </a:r>
            <a:r>
              <a:rPr lang="en-US" altLang="zh-CN" sz="1800" dirty="0">
                <a:effectLst/>
                <a:ea typeface="阿里巴巴普惠体" panose="00020600040101010101"/>
                <a:cs typeface="Times New Roman" panose="02020603050405020304" pitchFamily="18" charset="0"/>
              </a:rPr>
              <a:t>user.xls</a:t>
            </a:r>
            <a:r>
              <a:rPr lang="zh-CN" altLang="zh-CN" sz="1800" dirty="0">
                <a:effectLst/>
                <a:ea typeface="阿里巴巴普惠体" panose="00020600040101010101"/>
                <a:cs typeface="Times New Roman" panose="02020603050405020304" pitchFamily="18" charset="0"/>
              </a:rPr>
              <a:t>，这个文件内容是这样的。</a:t>
            </a:r>
            <a:endParaRPr lang="zh-CN" altLang="zh-CN" sz="1800" dirty="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3CB9B0-64DB-4775-ABE0-A7F323441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589465"/>
            <a:ext cx="6206480" cy="1043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01C63E-7BEC-46E2-96D6-41033A3FC5C0}"/>
              </a:ext>
            </a:extLst>
          </p:cNvPr>
          <p:cNvSpPr txBox="1"/>
          <p:nvPr/>
        </p:nvSpPr>
        <p:spPr>
          <a:xfrm>
            <a:off x="710880" y="4072989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项目经理想要让她将这些数据导入到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MySQL</a:t>
            </a:r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中来。</a:t>
            </a:r>
          </a:p>
          <a:p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小花刚来，急得团团转，不知所措，机会来了。</a:t>
            </a:r>
            <a:endParaRPr lang="zh-CN" altLang="en-US" dirty="0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82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00" y="1253809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数据抽取的需求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924391" y="2300294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需要从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中将这些用户的数据，使用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抽取到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  <a:p>
            <a:endParaRPr lang="en-US" altLang="zh-CN" sz="1800" dirty="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082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>
              <a:spcBef>
                <a:spcPts val="600"/>
              </a:spcBef>
              <a:spcAft>
                <a:spcPts val="600"/>
              </a:spcAft>
              <a:buSzPts val="1400"/>
              <a:buFont typeface="微软雅黑" panose="020B0503020204020204" pitchFamily="34" charset="-122"/>
              <a:buAutoNum type="arabicPeriod"/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找到小姐姐的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579070"/>
            <a:ext cx="633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在资料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文件夹中可以找到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user.xlsx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73E1A2-A9F9-40BF-A4AF-BABC83E65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3228433"/>
            <a:ext cx="7369213" cy="152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5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 dirty="0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 dirty="0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 dirty="0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 dirty="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为了方便将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中，我们必须要创建一个名字叫</a:t>
            </a:r>
            <a:r>
              <a:rPr lang="en-US" altLang="zh-CN" sz="1800" dirty="0" err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的数据库，后续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中的数据会装载到该数据库的表中。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1. 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 err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中右键点击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连接，选择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New/Schema</a:t>
            </a: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938007-6A14-44B6-92A7-2C3E546EC3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02904" y="3795681"/>
            <a:ext cx="3772535" cy="2818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35727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在创建数据库的对话框中输入</a:t>
            </a:r>
            <a:r>
              <a:rPr lang="en-US" altLang="zh-CN" sz="1800" dirty="0" err="1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 dirty="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800" dirty="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Execute</a:t>
            </a:r>
            <a:endParaRPr lang="zh-CN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E6BA50-17D5-4538-B6DD-ACEFF9AFD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2722" y="3418446"/>
            <a:ext cx="3771265" cy="230568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81395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我们可以看到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数据库名称就已经创建好了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A3D22A-1DE4-4214-9767-051B368E5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3222" y="3232630"/>
            <a:ext cx="3403993" cy="26093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5195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2D302-5842-48C2-A218-DCFACF33F4E5}"/>
              </a:ext>
            </a:extLst>
          </p:cNvPr>
          <p:cNvSpPr txBox="1"/>
          <p:nvPr/>
        </p:nvSpPr>
        <p:spPr>
          <a:xfrm>
            <a:off x="-473761" y="212163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中加载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877B94-49BC-4254-A7C7-412340455DFE}"/>
              </a:ext>
            </a:extLst>
          </p:cNvPr>
          <p:cNvSpPr txBox="1"/>
          <p:nvPr/>
        </p:nvSpPr>
        <p:spPr>
          <a:xfrm>
            <a:off x="1003830" y="2787302"/>
            <a:ext cx="1034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要想连接到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，必须要安装一个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的驱动，就好比我们装完操作系统要安装显卡驱动一样。加载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驱动只需以下两步：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将资料中的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jdbc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mysql-connector-java-5.1.47.jar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mysql-connector-java-8.0.25.jar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导入到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data-integration/lib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重启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</a:p>
        </p:txBody>
      </p:sp>
    </p:spTree>
    <p:extLst>
      <p:ext uri="{BB962C8B-B14F-4D97-AF65-F5344CB8AC3E}">
        <p14:creationId xmlns:p14="http://schemas.microsoft.com/office/powerpoint/2010/main" val="1579159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5487B-A3BF-469C-B510-2D0B7AF426F9}"/>
              </a:ext>
            </a:extLst>
          </p:cNvPr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904182-C469-45D8-89FC-386462D6AF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30" y="2395537"/>
            <a:ext cx="2820207" cy="14027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867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1C2994-3CF6-4843-A508-614629F6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Kettle</a:t>
            </a:r>
            <a:r>
              <a:rPr lang="zh-CN" altLang="en-US" dirty="0"/>
              <a:t>是什么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C310B6-8D0C-4C33-B6E0-7C6F90ADC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1333" y="2180605"/>
            <a:ext cx="5324732" cy="283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EC3CC0-76FF-4AE9-B1B9-7A73AE6FD3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317" y="2047219"/>
            <a:ext cx="5036381" cy="2711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95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480" y="1447372"/>
            <a:ext cx="11334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中创建一个转换（两种方式）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1) 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点击菜单：文件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新建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2)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点击按钮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3)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快捷键：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Ctrl + N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DB5F47-2B02-4F37-AFAD-26138A969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680" y="286618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605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99" y="1653958"/>
            <a:ext cx="11334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从左边的核心对象中，分别拖入「输入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/Excel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输入」、「输出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表输出」两个组件到中间区域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83519A-829F-4B25-BD93-1B626B324E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222773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338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99" y="1515459"/>
            <a:ext cx="11334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然后按住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键，在 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输入」组件上点击鼠标左键，拖动到「表输出」组件上，连接两个组件，这样数据流图就构建好了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0888D-1858-426E-A261-1BE51A7FD0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39392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922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A62A190-8626-4917-BAF7-BC52FB94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36" y="943300"/>
            <a:ext cx="113345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刚刚已经把数据流图构建好了，那么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就可以将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中吗？</a:t>
            </a:r>
          </a:p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显然是不行的。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根本不知道要将哪个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文件中的数据，抽取到哪个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中。我们需要配置这两个组件，告诉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文件中抽取，以及将数据装载到哪个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53612" y="183771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924391" y="235742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输入组件，会弹出一个对话框，我们可以再该对话框中配置该组件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DA8AD0-4772-4E1D-BEEC-193D8DE5E7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2865" y="2761046"/>
            <a:ext cx="5607050" cy="355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32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因为此处要抽取的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版本，所以指定</a:t>
            </a:r>
            <a:r>
              <a:rPr lang="zh-CN" altLang="zh-CN" sz="1800" b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表格类型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 XLSX (Apache POI)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CAF2E1-2241-41FE-9489-4DD176DEB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8800" y="2487604"/>
            <a:ext cx="5582285" cy="3543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205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随后我们需要找到要抽取的那个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文件，点击「浏览」按钮，找到 「资料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/user.xlsx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」文件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125385-89D2-43D0-B20D-574B14B1F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6381" y="2487604"/>
            <a:ext cx="5591175" cy="354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716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再点击旁边的「增加」按钮，切记：一定要点击增加按钮哦！否则没有效果！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7CB021-3ABC-4253-8995-32DDD8AD9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6811" y="2423276"/>
            <a:ext cx="6006496" cy="3633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783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在弹出菜单中，点击「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Sheet1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」工作簿，并点击 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 按钮移动到右边。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487F24-DAC4-4E61-AD19-17482A965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2763" y="2336025"/>
            <a:ext cx="6254330" cy="3847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0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点击「字段」选项卡，点击「获取来自头部数据的字段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...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中读取第一行字段名称。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77F1C-D4DA-4547-A66B-962EF088C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487604"/>
            <a:ext cx="6689573" cy="399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788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7.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age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#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register_date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yyyy-MM-dd HH:mm:ss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DD6834-749D-4922-922A-AF22E29A1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829" y="2423276"/>
            <a:ext cx="7443053" cy="3968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10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r>
              <a:rPr lang="en-US" altLang="zh-CN" dirty="0"/>
              <a:t>Kettle</a:t>
            </a:r>
            <a:r>
              <a:rPr lang="zh-CN" altLang="en-US" dirty="0"/>
              <a:t>是一款非常好用的</a:t>
            </a:r>
            <a:r>
              <a:rPr lang="en-US" altLang="zh-CN" dirty="0">
                <a:solidFill>
                  <a:srgbClr val="FF0000"/>
                </a:solidFill>
              </a:rPr>
              <a:t>ETL</a:t>
            </a:r>
            <a:r>
              <a:rPr lang="zh-CN" altLang="en-US" dirty="0">
                <a:solidFill>
                  <a:srgbClr val="FF0000"/>
                </a:solidFill>
              </a:rPr>
              <a:t>工具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Kettle</a:t>
            </a:r>
            <a:r>
              <a:rPr lang="zh-CN" altLang="en-US" dirty="0"/>
              <a:t>可以使数据放到一起，然后以一种指定的格式流出</a:t>
            </a:r>
            <a:endParaRPr lang="en-US" altLang="zh-CN" dirty="0"/>
          </a:p>
          <a:p>
            <a:r>
              <a:rPr lang="en-US" altLang="zh-CN" dirty="0"/>
              <a:t>Kettle</a:t>
            </a:r>
            <a:r>
              <a:rPr lang="zh-CN" altLang="en-US" dirty="0"/>
              <a:t>提供图形化的操作界面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8.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点击「预览记录」按钮查看抽取到的数据。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91DF0D-FD37-4D48-890B-94B6BAF04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0" y="2539456"/>
            <a:ext cx="6762001" cy="365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924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9.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9D2E9E-9B6E-47BB-855C-463EA6A9D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4391" y="2423276"/>
            <a:ext cx="6264060" cy="3678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082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844952" y="222774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双击「表输入」组件，会自动弹出配置窗口，点击「新建」按钮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C9E35B-FDBF-45E8-AD09-1A6A3F7B12A3}"/>
              </a:ext>
            </a:extLst>
          </p:cNvPr>
          <p:cNvSpPr txBox="1"/>
          <p:nvPr/>
        </p:nvSpPr>
        <p:spPr>
          <a:xfrm>
            <a:off x="802732" y="1549877"/>
            <a:ext cx="8868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操作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，必须要建立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的连接，否则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也不知道操作哪个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库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CA2E9C-8693-40DA-8680-328488381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2810" y="2703195"/>
            <a:ext cx="5533390" cy="399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76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0E93-DBEB-474A-9E5C-F38D023977A9}"/>
              </a:ext>
            </a:extLst>
          </p:cNvPr>
          <p:cNvSpPr txBox="1"/>
          <p:nvPr/>
        </p:nvSpPr>
        <p:spPr>
          <a:xfrm>
            <a:off x="924391" y="1547621"/>
            <a:ext cx="9248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2.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连接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(1)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输入连接名称，此处用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mysql_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开头，数据库名称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kettle_demo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为结尾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(2)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在连接类型列表中，选择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(3)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输入连接方式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(4)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黑体"/>
                <a:cs typeface="+mn-cs"/>
              </a:rPr>
              <a:t>的连接参数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173775-7B75-4D1F-81D0-295E1D291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8292" y="3279740"/>
            <a:ext cx="5728442" cy="3101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401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E768A4-CD26-4213-B94C-FFCB98356412}"/>
              </a:ext>
            </a:extLst>
          </p:cNvPr>
          <p:cNvSpPr txBox="1"/>
          <p:nvPr/>
        </p:nvSpPr>
        <p:spPr>
          <a:xfrm>
            <a:off x="974006" y="1657929"/>
            <a:ext cx="6437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点击测试按钮，测试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是否能够正确连接到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</a:p>
          <a:p>
            <a:endParaRPr lang="en-US" altLang="zh-CN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点击确认保存，到这里数据库连接就应该创建好了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855DD9-D0A1-4114-AEEA-E77A9563F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5096" y="2598706"/>
            <a:ext cx="5558790" cy="40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060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3039B7-E7CF-4B87-8DB1-1FE9CBE98A6B}"/>
              </a:ext>
            </a:extLst>
          </p:cNvPr>
          <p:cNvSpPr txBox="1"/>
          <p:nvPr/>
        </p:nvSpPr>
        <p:spPr>
          <a:xfrm>
            <a:off x="844952" y="1524159"/>
            <a:ext cx="9760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要保存数据到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，必须先要创建好表。那么，我们是否需要自己手动在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中创建一个表，用来保存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中抽取过来的数据呢？</a:t>
            </a:r>
          </a:p>
          <a:p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答案是：不需要。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Kettke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可以自动为我们在</a:t>
            </a:r>
            <a:r>
              <a:rPr lang="en-US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中创建表。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844952" y="2536800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输入目标表的名称为：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，后续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中创建一张名为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的表格。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06AB06-EE48-4292-9DB3-DC8CDB7C94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0881" y="2995443"/>
            <a:ext cx="4578350" cy="3307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391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798669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点击下方的「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」按钮，可以看到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会自动帮助我们生成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B7C050-2530-469C-9078-BFE75678E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650" y="2626376"/>
            <a:ext cx="460438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565B4A-2594-4C26-8647-76298FB985E5}"/>
              </a:ext>
            </a:extLst>
          </p:cNvPr>
          <p:cNvSpPr txBox="1"/>
          <p:nvPr/>
        </p:nvSpPr>
        <p:spPr>
          <a:xfrm>
            <a:off x="7015331" y="5197344"/>
            <a:ext cx="643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字段类型设置为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INT</a:t>
            </a: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F1D555-2804-40A5-9790-A754F9C8C3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59173" y="2463155"/>
            <a:ext cx="4587875" cy="2439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3854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798669"/>
            <a:ext cx="10068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点击执行按钮。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脚本。执行完后，可以在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中刷新在数据库，可以查看到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帮助我们创建的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FECFD3F-4EF5-45AE-80E4-4868495405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713" y="2545105"/>
            <a:ext cx="4603115" cy="24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92A8BF-DAA2-431F-B41B-752694C786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910" y="2567175"/>
            <a:ext cx="3543205" cy="21556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421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7FD683-57BA-4B77-8837-2282F83A9D83}"/>
              </a:ext>
            </a:extLst>
          </p:cNvPr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710880" y="1665094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点击「确定」按钮，保存配置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E75CF1-A2CA-4F5A-AFA1-C01C4BE07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2384123"/>
            <a:ext cx="4589145" cy="331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914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575078" y="1225878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数据流图中的组件都已经准备好了，接下来就可以开始执行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转换了。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A92FB4-844D-4CAB-BA1C-C8409011958B}"/>
              </a:ext>
            </a:extLst>
          </p:cNvPr>
          <p:cNvSpPr txBox="1"/>
          <p:nvPr/>
        </p:nvSpPr>
        <p:spPr>
          <a:xfrm>
            <a:off x="575078" y="166851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点击保存按钮保存转换。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45EF80-4180-42C4-8A2C-25580BAD70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719" y="2172253"/>
            <a:ext cx="5610225" cy="334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30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Windows</a:t>
            </a:r>
            <a:r>
              <a:rPr lang="zh-CN" altLang="en-US" dirty="0">
                <a:solidFill>
                  <a:srgbClr val="FF0000"/>
                </a:solidFill>
              </a:rPr>
              <a:t>安装</a:t>
            </a:r>
            <a:r>
              <a:rPr lang="en-US" altLang="zh-CN" dirty="0">
                <a:solidFill>
                  <a:srgbClr val="FF0000"/>
                </a:solidFill>
              </a:rPr>
              <a:t>Kettle</a:t>
            </a:r>
          </a:p>
          <a:p>
            <a:r>
              <a:rPr lang="en-US" altLang="zh-CN" dirty="0"/>
              <a:t>Kettle</a:t>
            </a:r>
            <a:r>
              <a:rPr lang="zh-CN" altLang="en-US" dirty="0"/>
              <a:t>快速入门</a:t>
            </a:r>
            <a:endParaRPr lang="en-US" altLang="zh-CN" dirty="0"/>
          </a:p>
          <a:p>
            <a:r>
              <a:rPr lang="zh-CN" altLang="en-US" dirty="0"/>
              <a:t>程序小姐姐的烦恼</a:t>
            </a:r>
            <a:endParaRPr lang="en-US" altLang="zh-CN" dirty="0"/>
          </a:p>
          <a:p>
            <a:r>
              <a:rPr lang="en-US" altLang="zh-CN" dirty="0"/>
              <a:t>Transformation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Job</a:t>
            </a:r>
            <a:r>
              <a:rPr lang="zh-CN" altLang="en-US" dirty="0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5451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EFD16C-F004-462E-A766-22B97A3D73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571" y="2082996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C91D6E-15C4-4195-832A-67F5DCB142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84793" y="2132260"/>
            <a:ext cx="4556222" cy="334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386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9732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执行成功后，可以看到以下界面。组件上都显示了绿色的对号，执行结果中可以看到：转换完成！日志，说明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的转换已经执行成功！！。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F562AA-C0D7-42F4-9817-0928C7BB6A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132260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69A7D1-DDC3-4FB5-B4AA-65A8C0A69B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5177" y="2878432"/>
            <a:ext cx="5619750" cy="151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795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确认执行结果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B96E16-039B-4996-818C-B429E7943813}"/>
              </a:ext>
            </a:extLst>
          </p:cNvPr>
          <p:cNvSpPr txBox="1"/>
          <p:nvPr/>
        </p:nvSpPr>
        <p:spPr>
          <a:xfrm>
            <a:off x="844952" y="1097484"/>
            <a:ext cx="9732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是否已经帮助我们将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呢？我们需要到</a:t>
            </a:r>
            <a:r>
              <a:rPr lang="en-US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中看一看，</a:t>
            </a:r>
            <a:r>
              <a:rPr lang="en-US" altLang="zh-CN" sz="1800" dirty="0" err="1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 dirty="0">
                <a:effectLst/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表中是否有数据呢。</a:t>
            </a:r>
            <a:endParaRPr lang="en-US" altLang="zh-CN" dirty="0">
              <a:solidFill>
                <a:prstClr val="black"/>
              </a:solidFill>
              <a:latin typeface="阿里巴巴普惠体"/>
              <a:ea typeface="黑体"/>
            </a:endParaRPr>
          </a:p>
          <a:p>
            <a:endParaRPr lang="en-US" altLang="zh-CN" sz="1800" dirty="0">
              <a:solidFill>
                <a:prstClr val="black"/>
              </a:solidFill>
              <a:effectLst/>
              <a:latin typeface="Calibri"/>
              <a:ea typeface="黑体"/>
              <a:cs typeface="Times New Roman" panose="02020603050405020304" pitchFamily="18" charset="0"/>
            </a:endParaRPr>
          </a:p>
          <a:p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dirty="0" err="1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中双击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表格，可以看到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中的数据都已经抽取到了</a:t>
            </a:r>
            <a:r>
              <a:rPr lang="en-US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dirty="0">
                <a:latin typeface="阿里巴巴普惠体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D43ED4-7E8F-43D3-8ABD-8E71ED5C18D4}"/>
              </a:ext>
            </a:extLst>
          </p:cNvPr>
          <p:cNvSpPr txBox="1"/>
          <p:nvPr/>
        </p:nvSpPr>
        <p:spPr>
          <a:xfrm>
            <a:off x="844952" y="5464489"/>
            <a:ext cx="938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到这里，恭喜你，程序员小姐姐小花的问题你已经帮她解决了，晚上让她请你吃个饭吧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EE39B-FA4E-4ABD-93FB-02877D31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91" y="2810087"/>
            <a:ext cx="10422657" cy="19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12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417716" cy="44717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将数据抽取到</a:t>
            </a:r>
            <a:r>
              <a:rPr lang="en-US" altLang="zh-CN" dirty="0" err="1"/>
              <a:t>Mysql</a:t>
            </a:r>
            <a:r>
              <a:rPr lang="zh-CN" altLang="en-US" dirty="0"/>
              <a:t>时，需要注意以下几点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需要在</a:t>
            </a:r>
            <a:r>
              <a:rPr lang="en-US" altLang="zh-CN" dirty="0" err="1"/>
              <a:t>Mysql</a:t>
            </a:r>
            <a:r>
              <a:rPr lang="zh-CN" altLang="en-US" dirty="0"/>
              <a:t>中提前创建数据库</a:t>
            </a:r>
            <a:endParaRPr lang="en-US" altLang="zh-CN" dirty="0"/>
          </a:p>
          <a:p>
            <a:r>
              <a:rPr lang="zh-CN" altLang="en-US" dirty="0"/>
              <a:t>需要下</a:t>
            </a:r>
            <a:r>
              <a:rPr lang="en-US" altLang="zh-CN" dirty="0"/>
              <a:t>Kettle</a:t>
            </a:r>
            <a:r>
              <a:rPr lang="zh-CN" altLang="en-US" dirty="0"/>
              <a:t>的</a:t>
            </a:r>
            <a:r>
              <a:rPr lang="en-US" altLang="zh-CN" dirty="0"/>
              <a:t>data-integration/lib</a:t>
            </a:r>
            <a:r>
              <a:rPr lang="zh-CN" altLang="en-US" dirty="0"/>
              <a:t>目录中添加</a:t>
            </a:r>
            <a:r>
              <a:rPr lang="en-US" altLang="zh-CN" dirty="0" err="1"/>
              <a:t>Mysql</a:t>
            </a:r>
            <a:r>
              <a:rPr lang="zh-CN" altLang="en-US" dirty="0"/>
              <a:t>的</a:t>
            </a:r>
            <a:r>
              <a:rPr lang="en-US" altLang="zh-CN" dirty="0"/>
              <a:t>jar</a:t>
            </a:r>
            <a:r>
              <a:rPr lang="zh-CN" altLang="en-US" dirty="0"/>
              <a:t>包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程序小姐姐的烦恼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452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安装</a:t>
            </a:r>
            <a:r>
              <a:rPr lang="en-US" altLang="zh-CN" dirty="0">
                <a:solidFill>
                  <a:schemeClr val="tx1"/>
                </a:solidFill>
              </a:rPr>
              <a:t>Kettle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Kettle</a:t>
            </a:r>
            <a:r>
              <a:rPr lang="zh-CN" altLang="en-US" dirty="0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程序小姐姐的烦恼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Transformation</a:t>
            </a:r>
            <a:r>
              <a:rPr lang="zh-CN" altLang="en-US" dirty="0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Job</a:t>
            </a:r>
            <a:r>
              <a:rPr lang="zh-CN" altLang="en-US" dirty="0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63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程序小姐姐的烦恼</a:t>
            </a:r>
            <a:r>
              <a:rPr kumimoji="1" lang="en-US" altLang="zh-CN" dirty="0"/>
              <a:t>-</a:t>
            </a:r>
            <a:r>
              <a:rPr kumimoji="1" lang="zh-CN" altLang="en-US" dirty="0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A7DEF-B970-4BCB-8621-C2E7E8A977C2}"/>
              </a:ext>
            </a:extLst>
          </p:cNvPr>
          <p:cNvSpPr txBox="1"/>
          <p:nvPr/>
        </p:nvSpPr>
        <p:spPr>
          <a:xfrm>
            <a:off x="538863" y="1181558"/>
            <a:ext cx="11031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在后续的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中，我们需要多次用到上面的数据库连接。那么是不是每一次都要创建数据库连接呢？这样就比较麻烦了。在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中，可以将一个数据库</a:t>
            </a:r>
            <a:r>
              <a:rPr lang="zh-CN" altLang="zh-CN" sz="1800" b="1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共享，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这样其他的</a:t>
            </a:r>
            <a:r>
              <a:rPr lang="en-US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 dirty="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转换就都可以复用该数据库连接了。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71594" y="2005573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在转换中，点击「主对象树」，点击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[DB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右键新建数据库连接（如果连接已经存在，则无需创建）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F060FB-D7D0-4DE9-A550-5518BBC9F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79" y="2552589"/>
            <a:ext cx="6314609" cy="397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468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右键单击需要的数据库连接，选择「共享」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71504-5DFE-47EC-B736-93AF97D20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18795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475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1DC78-090C-444D-A585-437AF29B9BFA}"/>
              </a:ext>
            </a:extLst>
          </p:cNvPr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发现刚刚选择的数据库连接已经变成黑体字，说明已经共享成功。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DD5010-5784-4707-B388-A1EF4EC32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4952" y="1958317"/>
            <a:ext cx="5623560" cy="335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607978" y="5570348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353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353001" y="1257354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0E77A6-398C-44A4-AF38-87184ED73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880" y="225038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10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1" y="1639036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前面我们已经将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中数据抽取到了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C8B618-6924-420A-9E90-83FC70946D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2102" y="2381838"/>
            <a:ext cx="7289926" cy="207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EF2ABC-3CF6-49B2-8EB0-DA19A6DAB5DD}"/>
              </a:ext>
            </a:extLst>
          </p:cNvPr>
          <p:cNvSpPr txBox="1"/>
          <p:nvPr/>
        </p:nvSpPr>
        <p:spPr>
          <a:xfrm>
            <a:off x="844952" y="510051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现在有了新需求，要将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数据库中的 </a:t>
            </a:r>
            <a:r>
              <a:rPr lang="en-US" altLang="zh-CN" sz="18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表中的数据抽取出来，装载到另外一张表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4A1AFF-5EB0-5C4B-93C7-DF3AA87FFA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EC4E28-4FC2-42F2-8C79-8467262E58D6}"/>
              </a:ext>
            </a:extLst>
          </p:cNvPr>
          <p:cNvSpPr txBox="1"/>
          <p:nvPr/>
        </p:nvSpPr>
        <p:spPr>
          <a:xfrm>
            <a:off x="1293079" y="1768895"/>
            <a:ext cx="609755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要在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windows</a:t>
            </a:r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系统中使用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Kettle</a:t>
            </a:r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，必须先安装好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  <a:r>
              <a:rPr lang="zh-CN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的应用软件要想运行，必须提前安装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的运行环境。</a:t>
            </a:r>
            <a:endParaRPr lang="en-US" altLang="zh-CN" dirty="0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JRE 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 Running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运行环境，只提供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应用的运行，没有提供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的开发工具</a:t>
            </a:r>
            <a:endParaRPr lang="en-US" altLang="zh-CN" dirty="0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：包含了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JRE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，整合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虚拟机和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Java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开发工具，所以程序员通常安装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分两个版本：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OpenJDK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Oracle JDK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Sun</a:t>
            </a:r>
            <a:r>
              <a:rPr lang="zh-CN" altLang="en-US" dirty="0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88B2F-8A66-4AE1-BC90-570212AE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80" y="3266652"/>
            <a:ext cx="5143570" cy="33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31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核心对象的输入组件中，将「表输入」组件拖拽到中间的空白处。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C7CED-A054-45FA-80C5-64EA99BB06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7876" y="2166923"/>
            <a:ext cx="6515142" cy="3400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从输出中将「 表输出」组件拖拽到中间空白处。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2A7C46-EEAF-4209-B69F-D9583A1B2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9769" y="2250387"/>
            <a:ext cx="5558155" cy="331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45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CC5663-5A27-4FC2-AE1F-A4225B590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179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CC5663-5A27-4FC2-AE1F-A4225B5901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0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双击表输入组件，在弹出对话框中选择「获取</a:t>
            </a:r>
            <a:r>
              <a:rPr lang="en-US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查询语句」。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2A8ECC-D08B-4731-877F-062B69310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2137" y="3345051"/>
            <a:ext cx="4535805" cy="27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908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表，点击确定。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1F3925-138F-47EF-B243-2F904313F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0782" y="3231377"/>
            <a:ext cx="4596130" cy="291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72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在弹出对话框中选择「否」。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01BBA1-A62A-4333-9161-2DBB68473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7603" y="3364610"/>
            <a:ext cx="4682490" cy="2808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955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点击「预览」按钮，查看是否能够从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981A7E-365E-4EAC-B6FB-CD1AE3080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641" y="3323787"/>
            <a:ext cx="4668520" cy="279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1577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A32F36-5657-49E7-BF58-E75A44900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068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ADF9B97-18AB-6441-8245-9FE8053466B3}"/>
              </a:ext>
            </a:extLst>
          </p:cNvPr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BE7B3D-65D6-483B-8BCF-2F996165C00A}"/>
              </a:ext>
            </a:extLst>
          </p:cNvPr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A51FD-3BC6-4FE6-A843-1EF580102FA0}"/>
              </a:ext>
            </a:extLst>
          </p:cNvPr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44ADC-BECF-4654-BCA6-28CCBDA2F627}"/>
              </a:ext>
            </a:extLst>
          </p:cNvPr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05DBF0-92B6-4AF5-8964-A3128AAAC4B7}"/>
              </a:ext>
            </a:extLst>
          </p:cNvPr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prstClr val="black"/>
                </a:solidFill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A32F36-5657-49E7-BF58-E75A44900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23519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10550</TotalTime>
  <Words>7218</Words>
  <Application>Microsoft Office PowerPoint</Application>
  <PresentationFormat>宽屏</PresentationFormat>
  <Paragraphs>706</Paragraphs>
  <Slides>167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167</vt:i4>
      </vt:variant>
    </vt:vector>
  </HeadingPairs>
  <TitlesOfParts>
    <vt:vector size="188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微软雅黑</vt:lpstr>
      <vt:lpstr>微软雅黑 Light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可视化ETL平台—Kettle</vt:lpstr>
      <vt:lpstr>PowerPoint 演示文稿</vt:lpstr>
      <vt:lpstr>Kettle介绍</vt:lpstr>
      <vt:lpstr>Kettle介绍</vt:lpstr>
      <vt:lpstr>Kettle介绍</vt:lpstr>
      <vt:lpstr>Kettle介绍</vt:lpstr>
      <vt:lpstr>Kettle介绍</vt:lpstr>
      <vt:lpstr>PowerPoint 演示文稿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PowerPoint 演示文稿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PowerPoint 演示文稿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程序小姐姐的烦恼-保存并启动执行Kettle转换</vt:lpstr>
      <vt:lpstr>程序小姐姐的烦恼-保存并启动执行Kettle转换</vt:lpstr>
      <vt:lpstr>程序小姐姐的烦恼-保存并启动执行Kettle转换</vt:lpstr>
      <vt:lpstr>程序小姐姐的烦恼-确认执行结果</vt:lpstr>
      <vt:lpstr>程序小姐姐的烦恼</vt:lpstr>
      <vt:lpstr>PowerPoint 演示文稿</vt:lpstr>
      <vt:lpstr>程序小姐姐的烦恼-共享数据库连接</vt:lpstr>
      <vt:lpstr>程序小姐姐的烦恼-共享数据库连接</vt:lpstr>
      <vt:lpstr>程序小姐姐的烦恼-共享数据库连接</vt:lpstr>
      <vt:lpstr>程序小姐姐的烦恼-共享数据库连接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输入章节名称</vt:lpstr>
      <vt:lpstr>PowerPoint 演示文稿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任 逍遥</cp:lastModifiedBy>
  <cp:revision>576</cp:revision>
  <dcterms:created xsi:type="dcterms:W3CDTF">2020-03-31T02:23:27Z</dcterms:created>
  <dcterms:modified xsi:type="dcterms:W3CDTF">2022-07-03T03:05:58Z</dcterms:modified>
</cp:coreProperties>
</file>